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5" r:id="rId1"/>
  </p:sldMasterIdLst>
  <p:notesMasterIdLst>
    <p:notesMasterId r:id="rId70"/>
  </p:notesMasterIdLst>
  <p:sldIdLst>
    <p:sldId id="1025" r:id="rId2"/>
    <p:sldId id="1812" r:id="rId3"/>
    <p:sldId id="293" r:id="rId4"/>
    <p:sldId id="1815" r:id="rId5"/>
    <p:sldId id="1914" r:id="rId6"/>
    <p:sldId id="329" r:id="rId7"/>
    <p:sldId id="295" r:id="rId8"/>
    <p:sldId id="300" r:id="rId9"/>
    <p:sldId id="294" r:id="rId10"/>
    <p:sldId id="316" r:id="rId11"/>
    <p:sldId id="1403" r:id="rId12"/>
    <p:sldId id="1404" r:id="rId13"/>
    <p:sldId id="1908" r:id="rId14"/>
    <p:sldId id="1915" r:id="rId15"/>
    <p:sldId id="1916" r:id="rId16"/>
    <p:sldId id="1917" r:id="rId17"/>
    <p:sldId id="1805" r:id="rId18"/>
    <p:sldId id="1806" r:id="rId19"/>
    <p:sldId id="1819" r:id="rId20"/>
    <p:sldId id="381" r:id="rId21"/>
    <p:sldId id="380" r:id="rId22"/>
    <p:sldId id="1831" r:id="rId23"/>
    <p:sldId id="339" r:id="rId24"/>
    <p:sldId id="1794" r:id="rId25"/>
    <p:sldId id="1410" r:id="rId26"/>
    <p:sldId id="1441" r:id="rId27"/>
    <p:sldId id="1440" r:id="rId28"/>
    <p:sldId id="1443" r:id="rId29"/>
    <p:sldId id="1411" r:id="rId30"/>
    <p:sldId id="1412" r:id="rId31"/>
    <p:sldId id="1413" r:id="rId32"/>
    <p:sldId id="1414" r:id="rId33"/>
    <p:sldId id="629" r:id="rId34"/>
    <p:sldId id="1820" r:id="rId35"/>
    <p:sldId id="1791" r:id="rId36"/>
    <p:sldId id="630" r:id="rId37"/>
    <p:sldId id="1877" r:id="rId38"/>
    <p:sldId id="1760" r:id="rId39"/>
    <p:sldId id="1792" r:id="rId40"/>
    <p:sldId id="1761" r:id="rId41"/>
    <p:sldId id="1795" r:id="rId42"/>
    <p:sldId id="1793" r:id="rId43"/>
    <p:sldId id="1797" r:id="rId44"/>
    <p:sldId id="1800" r:id="rId45"/>
    <p:sldId id="1796" r:id="rId46"/>
    <p:sldId id="1798" r:id="rId47"/>
    <p:sldId id="1799" r:id="rId48"/>
    <p:sldId id="1808" r:id="rId49"/>
    <p:sldId id="1810" r:id="rId50"/>
    <p:sldId id="1809" r:id="rId51"/>
    <p:sldId id="1801" r:id="rId52"/>
    <p:sldId id="1350" r:id="rId53"/>
    <p:sldId id="1807" r:id="rId54"/>
    <p:sldId id="1811" r:id="rId55"/>
    <p:sldId id="1353" r:id="rId56"/>
    <p:sldId id="1355" r:id="rId57"/>
    <p:sldId id="1356" r:id="rId58"/>
    <p:sldId id="1759" r:id="rId59"/>
    <p:sldId id="1802" r:id="rId60"/>
    <p:sldId id="1233" r:id="rId61"/>
    <p:sldId id="1826" r:id="rId62"/>
    <p:sldId id="1823" r:id="rId63"/>
    <p:sldId id="1824" r:id="rId64"/>
    <p:sldId id="1911" r:id="rId65"/>
    <p:sldId id="1822" r:id="rId66"/>
    <p:sldId id="1827" r:id="rId67"/>
    <p:sldId id="1912" r:id="rId68"/>
    <p:sldId id="1913"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CCECFF"/>
    <a:srgbClr val="F8F8F8"/>
    <a:srgbClr val="B90F22"/>
    <a:srgbClr val="EAEAEA"/>
    <a:srgbClr val="66CCFF"/>
    <a:srgbClr val="009242"/>
    <a:srgbClr val="EA8B00"/>
    <a:srgbClr val="CC33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4966" autoAdjust="0"/>
  </p:normalViewPr>
  <p:slideViewPr>
    <p:cSldViewPr>
      <p:cViewPr varScale="1">
        <p:scale>
          <a:sx n="90" d="100"/>
          <a:sy n="90" d="100"/>
        </p:scale>
        <p:origin x="1720" y="184"/>
      </p:cViewPr>
      <p:guideLst>
        <p:guide orient="horz" pos="2160"/>
        <p:guide pos="2880"/>
      </p:guideLst>
    </p:cSldViewPr>
  </p:slideViewPr>
  <p:outlineViewPr>
    <p:cViewPr>
      <p:scale>
        <a:sx n="33" d="100"/>
        <a:sy n="33" d="100"/>
      </p:scale>
      <p:origin x="0" y="-31600"/>
    </p:cViewPr>
  </p:outlineViewPr>
  <p:notesTextViewPr>
    <p:cViewPr>
      <p:scale>
        <a:sx n="100" d="100"/>
        <a:sy n="100" d="100"/>
      </p:scale>
      <p:origin x="0" y="0"/>
    </p:cViewPr>
  </p:notesTextViewPr>
  <p:sorterViewPr>
    <p:cViewPr>
      <p:scale>
        <a:sx n="66" d="100"/>
        <a:sy n="66" d="100"/>
      </p:scale>
      <p:origin x="0" y="2808"/>
    </p:cViewPr>
  </p:sorterViewPr>
  <p:notesViewPr>
    <p:cSldViewPr>
      <p:cViewPr varScale="1">
        <p:scale>
          <a:sx n="81" d="100"/>
          <a:sy n="81" d="100"/>
        </p:scale>
        <p:origin x="-274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E872EB4-39F5-46BC-817E-781613DA67A8}" type="slidenum">
              <a:rPr lang="en-US"/>
              <a:pPr>
                <a:defRPr/>
              </a:pPr>
              <a:t>‹#›</a:t>
            </a:fld>
            <a:endParaRPr lang="en-US" dirty="0"/>
          </a:p>
        </p:txBody>
      </p:sp>
    </p:spTree>
    <p:extLst>
      <p:ext uri="{BB962C8B-B14F-4D97-AF65-F5344CB8AC3E}">
        <p14:creationId xmlns:p14="http://schemas.microsoft.com/office/powerpoint/2010/main" val="31408428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a:t>Willkommen zur Vorlesung Grundlagen</a:t>
            </a:r>
            <a:r>
              <a:rPr lang="de-DE" baseline="0" dirty="0"/>
              <a:t> der künstlichen Intelligenz, oder auch Wissensrepräsentation.</a:t>
            </a:r>
            <a:endParaRPr lang="de-DE"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1</a:t>
            </a:fld>
            <a:endParaRPr lang="en-US"/>
          </a:p>
        </p:txBody>
      </p:sp>
    </p:spTree>
    <p:extLst>
      <p:ext uri="{BB962C8B-B14F-4D97-AF65-F5344CB8AC3E}">
        <p14:creationId xmlns:p14="http://schemas.microsoft.com/office/powerpoint/2010/main" val="1372046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Reference:</a:t>
            </a:r>
            <a:r>
              <a:rPr lang="de-DE" baseline="0" dirty="0"/>
              <a:t> www.deeplearningbook.org</a:t>
            </a:r>
            <a:endParaRPr lang="de-DE" dirty="0"/>
          </a:p>
          <a:p>
            <a:r>
              <a:rPr lang="de-DE" dirty="0"/>
              <a:t>Unsupervised</a:t>
            </a:r>
            <a:r>
              <a:rPr lang="de-DE" baseline="0" dirty="0"/>
              <a:t> pre-training will be explained later</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21</a:t>
            </a:fld>
            <a:endParaRPr lang="de-DE"/>
          </a:p>
        </p:txBody>
      </p:sp>
    </p:spTree>
    <p:extLst>
      <p:ext uri="{BB962C8B-B14F-4D97-AF65-F5344CB8AC3E}">
        <p14:creationId xmlns:p14="http://schemas.microsoft.com/office/powerpoint/2010/main" val="2725512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23</a:t>
            </a:fld>
            <a:endParaRPr lang="de-DE"/>
          </a:p>
        </p:txBody>
      </p:sp>
    </p:spTree>
    <p:extLst>
      <p:ext uri="{BB962C8B-B14F-4D97-AF65-F5344CB8AC3E}">
        <p14:creationId xmlns:p14="http://schemas.microsoft.com/office/powerpoint/2010/main" val="121119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für Business Analytics Studenten</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24</a:t>
            </a:fld>
            <a:endParaRPr lang="en-US"/>
          </a:p>
        </p:txBody>
      </p:sp>
    </p:spTree>
    <p:extLst>
      <p:ext uri="{BB962C8B-B14F-4D97-AF65-F5344CB8AC3E}">
        <p14:creationId xmlns:p14="http://schemas.microsoft.com/office/powerpoint/2010/main" val="34930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Bias </a:t>
            </a:r>
            <a:r>
              <a:rPr lang="de-DE" dirty="0" err="1"/>
              <a:t>shifts</a:t>
            </a:r>
            <a:r>
              <a:rPr lang="de-DE" dirty="0"/>
              <a:t> </a:t>
            </a:r>
            <a:r>
              <a:rPr lang="de-DE" dirty="0" err="1"/>
              <a:t>the</a:t>
            </a:r>
            <a:r>
              <a:rPr lang="de-DE" dirty="0"/>
              <a:t> </a:t>
            </a:r>
            <a:r>
              <a:rPr lang="de-DE" dirty="0" err="1"/>
              <a:t>activation</a:t>
            </a:r>
            <a:r>
              <a:rPr lang="de-DE" dirty="0"/>
              <a:t> </a:t>
            </a:r>
            <a:r>
              <a:rPr lang="de-DE" dirty="0" err="1"/>
              <a:t>function</a:t>
            </a:r>
            <a:r>
              <a:rPr lang="de-DE" dirty="0"/>
              <a:t> </a:t>
            </a:r>
            <a:r>
              <a:rPr lang="de-DE" dirty="0" err="1"/>
              <a:t>by</a:t>
            </a:r>
            <a:r>
              <a:rPr lang="de-DE" dirty="0"/>
              <a:t> a </a:t>
            </a:r>
            <a:r>
              <a:rPr lang="de-DE" dirty="0" err="1"/>
              <a:t>constant</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26</a:t>
            </a:fld>
            <a:endParaRPr lang="de-DE"/>
          </a:p>
        </p:txBody>
      </p:sp>
    </p:spTree>
    <p:extLst>
      <p:ext uri="{BB962C8B-B14F-4D97-AF65-F5344CB8AC3E}">
        <p14:creationId xmlns:p14="http://schemas.microsoft.com/office/powerpoint/2010/main" val="397030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Shortly</a:t>
            </a:r>
            <a:r>
              <a:rPr lang="de-DE" baseline="0" dirty="0"/>
              <a:t> mention the term semantics</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27</a:t>
            </a:fld>
            <a:endParaRPr lang="de-DE"/>
          </a:p>
        </p:txBody>
      </p:sp>
    </p:spTree>
    <p:extLst>
      <p:ext uri="{BB962C8B-B14F-4D97-AF65-F5344CB8AC3E}">
        <p14:creationId xmlns:p14="http://schemas.microsoft.com/office/powerpoint/2010/main" val="3471468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6ABAE-F33A-4E87-8AB9-80ABB58B426D}" type="slidenum">
              <a:rPr lang="en-US" smtClean="0"/>
              <a:pPr/>
              <a:t>30</a:t>
            </a:fld>
            <a:endParaRPr lang="en-US"/>
          </a:p>
        </p:txBody>
      </p:sp>
    </p:spTree>
    <p:extLst>
      <p:ext uri="{BB962C8B-B14F-4D97-AF65-F5344CB8AC3E}">
        <p14:creationId xmlns:p14="http://schemas.microsoft.com/office/powerpoint/2010/main" val="269107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36ABAE-F33A-4E87-8AB9-80ABB58B426D}" type="slidenum">
              <a:rPr lang="en-US" smtClean="0"/>
              <a:pPr/>
              <a:t>31</a:t>
            </a:fld>
            <a:endParaRPr lang="en-US"/>
          </a:p>
        </p:txBody>
      </p:sp>
    </p:spTree>
    <p:extLst>
      <p:ext uri="{BB962C8B-B14F-4D97-AF65-F5344CB8AC3E}">
        <p14:creationId xmlns:p14="http://schemas.microsoft.com/office/powerpoint/2010/main" val="401148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aseline="0" dirty="0"/>
              <a:t>1-hot </a:t>
            </a:r>
            <a:r>
              <a:rPr lang="de-DE" baseline="0" dirty="0" err="1"/>
              <a:t>representation</a:t>
            </a:r>
            <a:r>
              <a:rPr lang="de-DE" baseline="0" dirty="0"/>
              <a:t> oder Wahrscheinlichkeit</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33</a:t>
            </a:fld>
            <a:endParaRPr lang="de-DE"/>
          </a:p>
        </p:txBody>
      </p:sp>
    </p:spTree>
    <p:extLst>
      <p:ext uri="{BB962C8B-B14F-4D97-AF65-F5344CB8AC3E}">
        <p14:creationId xmlns:p14="http://schemas.microsoft.com/office/powerpoint/2010/main" val="2278295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Erinnern</a:t>
            </a:r>
            <a:r>
              <a:rPr lang="en-US" dirty="0"/>
              <a:t> </a:t>
            </a:r>
            <a:r>
              <a:rPr lang="en-US" dirty="0" err="1"/>
              <a:t>Sie</a:t>
            </a:r>
            <a:r>
              <a:rPr lang="en-US" dirty="0"/>
              <a:t> </a:t>
            </a:r>
            <a:r>
              <a:rPr lang="en-US" dirty="0" err="1"/>
              <a:t>sich</a:t>
            </a:r>
            <a:r>
              <a:rPr lang="en-US" dirty="0"/>
              <a:t>: den </a:t>
            </a:r>
            <a:r>
              <a:rPr lang="en-US" dirty="0" err="1"/>
              <a:t>softmax</a:t>
            </a:r>
            <a:r>
              <a:rPr lang="en-US" dirty="0"/>
              <a:t> </a:t>
            </a:r>
            <a:r>
              <a:rPr lang="en-US" dirty="0" err="1"/>
              <a:t>haben</a:t>
            </a:r>
            <a:r>
              <a:rPr lang="en-US" dirty="0"/>
              <a:t> </a:t>
            </a:r>
            <a:r>
              <a:rPr lang="en-US" dirty="0" err="1"/>
              <a:t>wir</a:t>
            </a:r>
            <a:r>
              <a:rPr lang="en-US" dirty="0"/>
              <a:t> </a:t>
            </a:r>
            <a:r>
              <a:rPr lang="en-US" dirty="0" err="1"/>
              <a:t>letzte</a:t>
            </a:r>
            <a:r>
              <a:rPr lang="en-US" dirty="0"/>
              <a:t> </a:t>
            </a:r>
            <a:r>
              <a:rPr lang="en-US" dirty="0" err="1"/>
              <a:t>Woche</a:t>
            </a:r>
            <a:r>
              <a:rPr lang="en-US" dirty="0"/>
              <a:t> </a:t>
            </a:r>
            <a:r>
              <a:rPr lang="en-US" dirty="0" err="1"/>
              <a:t>schon</a:t>
            </a:r>
            <a:r>
              <a:rPr lang="en-US" dirty="0"/>
              <a:t> </a:t>
            </a:r>
            <a:r>
              <a:rPr lang="en-US" dirty="0" err="1"/>
              <a:t>gesehen</a:t>
            </a:r>
            <a:r>
              <a:rPr lang="en-US" dirty="0"/>
              <a:t>. </a:t>
            </a:r>
          </a:p>
          <a:p>
            <a:r>
              <a:rPr lang="en-US" dirty="0" err="1"/>
              <a:t>Interessant</a:t>
            </a:r>
            <a:r>
              <a:rPr lang="en-US" dirty="0"/>
              <a:t>: das </a:t>
            </a:r>
            <a:r>
              <a:rPr lang="en-US" dirty="0" err="1"/>
              <a:t>ist</a:t>
            </a:r>
            <a:r>
              <a:rPr lang="en-US" dirty="0"/>
              <a:t> </a:t>
            </a:r>
            <a:r>
              <a:rPr lang="en-US" dirty="0" err="1"/>
              <a:t>jetzt</a:t>
            </a:r>
            <a:r>
              <a:rPr lang="en-US" dirty="0"/>
              <a:t> </a:t>
            </a:r>
            <a:r>
              <a:rPr lang="en-US" dirty="0" err="1"/>
              <a:t>eine</a:t>
            </a:r>
            <a:r>
              <a:rPr lang="en-US" dirty="0"/>
              <a:t> </a:t>
            </a:r>
            <a:r>
              <a:rPr lang="en-US" dirty="0" err="1"/>
              <a:t>globale</a:t>
            </a:r>
            <a:r>
              <a:rPr lang="en-US" dirty="0"/>
              <a:t> </a:t>
            </a:r>
            <a:r>
              <a:rPr lang="en-US" dirty="0" err="1"/>
              <a:t>Aktivierungsfunktion</a:t>
            </a:r>
            <a:r>
              <a:rPr lang="en-US" dirty="0"/>
              <a:t>, die die </a:t>
            </a:r>
            <a:r>
              <a:rPr lang="en-US" dirty="0" err="1"/>
              <a:t>Werte</a:t>
            </a:r>
            <a:r>
              <a:rPr lang="en-US" dirty="0"/>
              <a:t> von </a:t>
            </a:r>
            <a:r>
              <a:rPr lang="en-US" dirty="0" err="1"/>
              <a:t>anderen</a:t>
            </a:r>
            <a:r>
              <a:rPr lang="en-US" dirty="0"/>
              <a:t> </a:t>
            </a:r>
            <a:r>
              <a:rPr lang="en-US" dirty="0" err="1"/>
              <a:t>Neuronen</a:t>
            </a:r>
            <a:r>
              <a:rPr lang="en-US" dirty="0"/>
              <a:t> </a:t>
            </a:r>
            <a:r>
              <a:rPr lang="en-US" dirty="0" err="1"/>
              <a:t>berücksichtigt</a:t>
            </a:r>
            <a:r>
              <a:rPr lang="en-US" dirty="0"/>
              <a:t>. </a:t>
            </a:r>
            <a:r>
              <a:rPr lang="en-US" dirty="0" err="1"/>
              <a:t>Alle</a:t>
            </a:r>
            <a:r>
              <a:rPr lang="en-US" dirty="0"/>
              <a:t> </a:t>
            </a:r>
            <a:r>
              <a:rPr lang="en-US" dirty="0" err="1"/>
              <a:t>anderen</a:t>
            </a:r>
            <a:r>
              <a:rPr lang="en-US" dirty="0"/>
              <a:t> </a:t>
            </a:r>
            <a:r>
              <a:rPr lang="en-US" dirty="0" err="1"/>
              <a:t>waren</a:t>
            </a:r>
            <a:r>
              <a:rPr lang="en-US" dirty="0"/>
              <a:t> </a:t>
            </a:r>
            <a:r>
              <a:rPr lang="en-US" dirty="0" err="1"/>
              <a:t>nur</a:t>
            </a:r>
            <a:r>
              <a:rPr lang="en-US" dirty="0"/>
              <a:t> </a:t>
            </a:r>
            <a:r>
              <a:rPr lang="en-US" dirty="0" err="1"/>
              <a:t>lokal</a:t>
            </a:r>
            <a:r>
              <a:rPr lang="en-US" dirty="0"/>
              <a:t>, </a:t>
            </a:r>
            <a:r>
              <a:rPr lang="en-US" dirty="0" err="1"/>
              <a:t>d.h</a:t>
            </a:r>
            <a:r>
              <a:rPr lang="en-US" dirty="0"/>
              <a:t>. Output </a:t>
            </a:r>
            <a:r>
              <a:rPr lang="en-US" dirty="0" err="1"/>
              <a:t>lediglich</a:t>
            </a:r>
            <a:r>
              <a:rPr lang="en-US" dirty="0"/>
              <a:t> </a:t>
            </a:r>
            <a:r>
              <a:rPr lang="en-US" dirty="0" err="1"/>
              <a:t>abhängig</a:t>
            </a:r>
            <a:r>
              <a:rPr lang="en-US" dirty="0"/>
              <a:t> von Input * Weight und </a:t>
            </a:r>
            <a:r>
              <a:rPr lang="en-US" dirty="0" err="1"/>
              <a:t>Aktivierungsfunktion</a:t>
            </a:r>
            <a:endParaRPr lang="en-US" dirty="0"/>
          </a:p>
          <a:p>
            <a:r>
              <a:rPr lang="en-US" dirty="0" err="1"/>
              <a:t>Umsetzung</a:t>
            </a:r>
            <a:r>
              <a:rPr lang="en-US" dirty="0"/>
              <a:t> </a:t>
            </a:r>
            <a:r>
              <a:rPr lang="en-US" dirty="0" err="1"/>
              <a:t>im</a:t>
            </a:r>
            <a:r>
              <a:rPr lang="en-US" dirty="0"/>
              <a:t> </a:t>
            </a:r>
            <a:r>
              <a:rPr lang="en-US" dirty="0" err="1"/>
              <a:t>Hirn</a:t>
            </a:r>
            <a:r>
              <a:rPr lang="en-US" dirty="0"/>
              <a:t> </a:t>
            </a:r>
            <a:r>
              <a:rPr lang="en-US" dirty="0" err="1"/>
              <a:t>schwer</a:t>
            </a:r>
            <a:r>
              <a:rPr lang="en-US" dirty="0"/>
              <a:t> </a:t>
            </a:r>
            <a:r>
              <a:rPr lang="en-US" dirty="0" err="1"/>
              <a:t>vorstellbar</a:t>
            </a:r>
            <a:r>
              <a:rPr lang="en-US" dirty="0"/>
              <a:t>. </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35</a:t>
            </a:fld>
            <a:endParaRPr lang="en-US"/>
          </a:p>
        </p:txBody>
      </p:sp>
    </p:spTree>
    <p:extLst>
      <p:ext uri="{BB962C8B-B14F-4D97-AF65-F5344CB8AC3E}">
        <p14:creationId xmlns:p14="http://schemas.microsoft.com/office/powerpoint/2010/main" val="101683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Unterschiedliche Aktivierungsfunktionen möglich</a:t>
            </a:r>
          </a:p>
          <a:p>
            <a:r>
              <a:rPr lang="de-DE" dirty="0"/>
              <a:t>Unterschiedliche Gewichtsmatrizen</a:t>
            </a:r>
          </a:p>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36</a:t>
            </a:fld>
            <a:endParaRPr lang="de-DE"/>
          </a:p>
        </p:txBody>
      </p:sp>
    </p:spTree>
    <p:extLst>
      <p:ext uri="{BB962C8B-B14F-4D97-AF65-F5344CB8AC3E}">
        <p14:creationId xmlns:p14="http://schemas.microsoft.com/office/powerpoint/2010/main" val="310572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Warum sind neuonale</a:t>
            </a:r>
            <a:r>
              <a:rPr lang="de-DE" baseline="0" dirty="0"/>
              <a:t> Netzwerke so populär? Catchy brain metaphor, sehr gute Ergebnisse</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3</a:t>
            </a:fld>
            <a:endParaRPr lang="de-DE"/>
          </a:p>
        </p:txBody>
      </p:sp>
    </p:spTree>
    <p:extLst>
      <p:ext uri="{BB962C8B-B14F-4D97-AF65-F5344CB8AC3E}">
        <p14:creationId xmlns:p14="http://schemas.microsoft.com/office/powerpoint/2010/main" val="1225114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Unterschiedliche Aktivierungsfunktionen möglich</a:t>
            </a:r>
          </a:p>
          <a:p>
            <a:r>
              <a:rPr lang="de-DE" dirty="0"/>
              <a:t>Unterschiedliche Gewichtsmatrizen</a:t>
            </a:r>
          </a:p>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t>37</a:t>
            </a:fld>
            <a:endParaRPr lang="de-DE"/>
          </a:p>
        </p:txBody>
      </p:sp>
    </p:spTree>
    <p:extLst>
      <p:ext uri="{BB962C8B-B14F-4D97-AF65-F5344CB8AC3E}">
        <p14:creationId xmlns:p14="http://schemas.microsoft.com/office/powerpoint/2010/main" val="3904524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Ausrechnen</a:t>
            </a:r>
            <a:r>
              <a:rPr lang="en-US" dirty="0"/>
              <a:t>?</a:t>
            </a:r>
          </a:p>
        </p:txBody>
      </p:sp>
      <p:sp>
        <p:nvSpPr>
          <p:cNvPr id="4" name="Slide Number Placeholder 3"/>
          <p:cNvSpPr>
            <a:spLocks noGrp="1"/>
          </p:cNvSpPr>
          <p:nvPr>
            <p:ph type="sldNum" sz="quarter" idx="5"/>
          </p:nvPr>
        </p:nvSpPr>
        <p:spPr/>
        <p:txBody>
          <a:bodyPr/>
          <a:lstStyle/>
          <a:p>
            <a:pPr>
              <a:defRPr/>
            </a:pPr>
            <a:fld id="{BE872EB4-39F5-46BC-817E-781613DA67A8}" type="slidenum">
              <a:rPr lang="en-US" smtClean="0"/>
              <a:pPr>
                <a:defRPr/>
              </a:pPr>
              <a:t>39</a:t>
            </a:fld>
            <a:endParaRPr lang="en-US" dirty="0"/>
          </a:p>
        </p:txBody>
      </p:sp>
    </p:spTree>
    <p:extLst>
      <p:ext uri="{BB962C8B-B14F-4D97-AF65-F5344CB8AC3E}">
        <p14:creationId xmlns:p14="http://schemas.microsoft.com/office/powerpoint/2010/main" val="3949907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für Business Analytics Studenten</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41</a:t>
            </a:fld>
            <a:endParaRPr lang="en-US"/>
          </a:p>
        </p:txBody>
      </p:sp>
    </p:spTree>
    <p:extLst>
      <p:ext uri="{BB962C8B-B14F-4D97-AF65-F5344CB8AC3E}">
        <p14:creationId xmlns:p14="http://schemas.microsoft.com/office/powerpoint/2010/main" val="3325110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GO back. Try </a:t>
            </a:r>
            <a:r>
              <a:rPr lang="de-DE" dirty="0" err="1"/>
              <a:t>again</a:t>
            </a:r>
            <a:endParaRPr lang="de-DE" dirty="0"/>
          </a:p>
          <a:p>
            <a:r>
              <a:rPr lang="de-DE" dirty="0"/>
              <a:t>½ ist nur dafür da, dass die Ableitung einfacher ist</a:t>
            </a:r>
          </a:p>
        </p:txBody>
      </p:sp>
      <p:sp>
        <p:nvSpPr>
          <p:cNvPr id="4" name="Slide Number Placeholder 3"/>
          <p:cNvSpPr>
            <a:spLocks noGrp="1"/>
          </p:cNvSpPr>
          <p:nvPr>
            <p:ph type="sldNum" sz="quarter" idx="10"/>
          </p:nvPr>
        </p:nvSpPr>
        <p:spPr/>
        <p:txBody>
          <a:bodyPr/>
          <a:lstStyle/>
          <a:p>
            <a:fld id="{949DDCE9-C5F2-4F55-B317-41FB9EF39389}" type="slidenum">
              <a:rPr lang="de-DE" smtClean="0"/>
              <a:pPr/>
              <a:t>42</a:t>
            </a:fld>
            <a:endParaRPr lang="de-DE"/>
          </a:p>
        </p:txBody>
      </p:sp>
    </p:spTree>
    <p:extLst>
      <p:ext uri="{BB962C8B-B14F-4D97-AF65-F5344CB8AC3E}">
        <p14:creationId xmlns:p14="http://schemas.microsoft.com/office/powerpoint/2010/main" val="2293978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Die </a:t>
            </a:r>
            <a:r>
              <a:rPr lang="en-US" dirty="0" err="1"/>
              <a:t>Ableitung</a:t>
            </a:r>
            <a:r>
              <a:rPr lang="en-US" dirty="0"/>
              <a:t> </a:t>
            </a:r>
            <a:r>
              <a:rPr lang="en-US" dirty="0" err="1"/>
              <a:t>ist</a:t>
            </a:r>
            <a:r>
              <a:rPr lang="en-US" dirty="0"/>
              <a:t> </a:t>
            </a:r>
            <a:r>
              <a:rPr lang="en-US" dirty="0" err="1"/>
              <a:t>negativ</a:t>
            </a:r>
            <a:r>
              <a:rPr lang="en-US" dirty="0"/>
              <a:t>. </a:t>
            </a:r>
            <a:r>
              <a:rPr lang="en-US" dirty="0" err="1"/>
              <a:t>d.h</a:t>
            </a:r>
            <a:r>
              <a:rPr lang="en-US" dirty="0"/>
              <a:t>. von links </a:t>
            </a:r>
            <a:r>
              <a:rPr lang="en-US" dirty="0" err="1"/>
              <a:t>nach</a:t>
            </a:r>
            <a:r>
              <a:rPr lang="en-US" dirty="0"/>
              <a:t> </a:t>
            </a:r>
            <a:r>
              <a:rPr lang="en-US" dirty="0" err="1"/>
              <a:t>rechts</a:t>
            </a:r>
            <a:r>
              <a:rPr lang="en-US" dirty="0"/>
              <a:t> </a:t>
            </a:r>
            <a:r>
              <a:rPr lang="en-US" dirty="0" err="1"/>
              <a:t>gesehen</a:t>
            </a:r>
            <a:r>
              <a:rPr lang="en-US" dirty="0"/>
              <a:t>, </a:t>
            </a:r>
            <a:r>
              <a:rPr lang="en-US" dirty="0" err="1"/>
              <a:t>sind</a:t>
            </a:r>
            <a:r>
              <a:rPr lang="en-US" dirty="0"/>
              <a:t> </a:t>
            </a:r>
            <a:r>
              <a:rPr lang="en-US" dirty="0" err="1"/>
              <a:t>wir</a:t>
            </a:r>
            <a:r>
              <a:rPr lang="en-US" dirty="0"/>
              <a:t>  auf </a:t>
            </a:r>
            <a:r>
              <a:rPr lang="en-US" dirty="0" err="1"/>
              <a:t>einer</a:t>
            </a:r>
            <a:r>
              <a:rPr lang="en-US" dirty="0"/>
              <a:t> </a:t>
            </a:r>
            <a:r>
              <a:rPr lang="en-US" dirty="0" err="1"/>
              <a:t>abschüssigen</a:t>
            </a:r>
            <a:r>
              <a:rPr lang="en-US" dirty="0"/>
              <a:t> </a:t>
            </a:r>
            <a:r>
              <a:rPr lang="en-US" dirty="0" err="1"/>
              <a:t>Strecke</a:t>
            </a:r>
            <a:r>
              <a:rPr lang="en-US" dirty="0"/>
              <a:t>. Um </a:t>
            </a:r>
            <a:r>
              <a:rPr lang="en-US" dirty="0" err="1"/>
              <a:t>weiter</a:t>
            </a:r>
            <a:r>
              <a:rPr lang="en-US" dirty="0"/>
              <a:t> </a:t>
            </a:r>
            <a:r>
              <a:rPr lang="en-US" dirty="0" err="1"/>
              <a:t>runter</a:t>
            </a:r>
            <a:r>
              <a:rPr lang="en-US" dirty="0"/>
              <a:t> </a:t>
            </a:r>
            <a:r>
              <a:rPr lang="en-US" dirty="0" err="1"/>
              <a:t>zu</a:t>
            </a:r>
            <a:r>
              <a:rPr lang="en-US" dirty="0"/>
              <a:t> </a:t>
            </a:r>
            <a:r>
              <a:rPr lang="en-US" dirty="0" err="1"/>
              <a:t>kommen</a:t>
            </a:r>
            <a:r>
              <a:rPr lang="en-US" dirty="0"/>
              <a:t>, </a:t>
            </a:r>
            <a:r>
              <a:rPr lang="en-US" dirty="0" err="1"/>
              <a:t>müssen</a:t>
            </a:r>
            <a:r>
              <a:rPr lang="en-US" dirty="0"/>
              <a:t> </a:t>
            </a:r>
            <a:r>
              <a:rPr lang="en-US" dirty="0" err="1"/>
              <a:t>wir</a:t>
            </a:r>
            <a:r>
              <a:rPr lang="en-US" dirty="0"/>
              <a:t> y </a:t>
            </a:r>
            <a:r>
              <a:rPr lang="en-US" dirty="0" err="1"/>
              <a:t>vergrößern</a:t>
            </a:r>
            <a:r>
              <a:rPr lang="en-US" dirty="0"/>
              <a:t>. </a:t>
            </a:r>
          </a:p>
          <a:p>
            <a:r>
              <a:rPr lang="en-US" dirty="0"/>
              <a:t>An der Tafel: </a:t>
            </a:r>
          </a:p>
          <a:p>
            <a:r>
              <a:rPr lang="en-US" dirty="0"/>
              <a:t>½ * (t^2 - 2ty + y^2)</a:t>
            </a:r>
          </a:p>
          <a:p>
            <a:r>
              <a:rPr lang="en-US" dirty="0" err="1"/>
              <a:t>abgeleitet</a:t>
            </a:r>
            <a:r>
              <a:rPr lang="en-US" dirty="0"/>
              <a:t> </a:t>
            </a:r>
            <a:r>
              <a:rPr lang="en-US" dirty="0" err="1"/>
              <a:t>nach</a:t>
            </a:r>
            <a:r>
              <a:rPr lang="en-US" dirty="0"/>
              <a:t> y: </a:t>
            </a:r>
            <a:br>
              <a:rPr lang="en-US" dirty="0"/>
            </a:br>
            <a:r>
              <a:rPr lang="en-US" dirty="0"/>
              <a:t> t^2 </a:t>
            </a:r>
            <a:r>
              <a:rPr lang="en-US" dirty="0" err="1"/>
              <a:t>ist</a:t>
            </a:r>
            <a:r>
              <a:rPr lang="en-US" dirty="0"/>
              <a:t> </a:t>
            </a:r>
            <a:r>
              <a:rPr lang="en-US" dirty="0" err="1"/>
              <a:t>eine</a:t>
            </a:r>
            <a:r>
              <a:rPr lang="en-US" dirty="0"/>
              <a:t> </a:t>
            </a:r>
            <a:r>
              <a:rPr lang="en-US" dirty="0" err="1"/>
              <a:t>Konstante</a:t>
            </a:r>
            <a:r>
              <a:rPr lang="en-US" dirty="0"/>
              <a:t> (+0.49) -&gt; </a:t>
            </a:r>
            <a:r>
              <a:rPr lang="en-US" dirty="0" err="1"/>
              <a:t>fällt</a:t>
            </a:r>
            <a:r>
              <a:rPr lang="en-US" dirty="0"/>
              <a:t> </a:t>
            </a:r>
            <a:r>
              <a:rPr lang="en-US" dirty="0" err="1"/>
              <a:t>weg</a:t>
            </a:r>
            <a:br>
              <a:rPr lang="en-US" dirty="0"/>
            </a:br>
            <a:r>
              <a:rPr lang="en-US" dirty="0"/>
              <a:t>1/2 * (-2t + 2y) = -t + y</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43</a:t>
            </a:fld>
            <a:endParaRPr lang="en-US" dirty="0"/>
          </a:p>
        </p:txBody>
      </p:sp>
    </p:spTree>
    <p:extLst>
      <p:ext uri="{BB962C8B-B14F-4D97-AF65-F5344CB8AC3E}">
        <p14:creationId xmlns:p14="http://schemas.microsoft.com/office/powerpoint/2010/main" val="1843720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GO back. Try </a:t>
            </a:r>
            <a:r>
              <a:rPr lang="de-DE" dirty="0" err="1"/>
              <a:t>again</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44</a:t>
            </a:fld>
            <a:endParaRPr lang="de-DE"/>
          </a:p>
        </p:txBody>
      </p:sp>
    </p:spTree>
    <p:extLst>
      <p:ext uri="{BB962C8B-B14F-4D97-AF65-F5344CB8AC3E}">
        <p14:creationId xmlns:p14="http://schemas.microsoft.com/office/powerpoint/2010/main" val="106417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Achtung</a:t>
            </a:r>
            <a:r>
              <a:rPr lang="en-US" dirty="0"/>
              <a:t>, </a:t>
            </a:r>
            <a:r>
              <a:rPr lang="en-US" dirty="0" err="1"/>
              <a:t>hier</a:t>
            </a:r>
            <a:r>
              <a:rPr lang="en-US" dirty="0"/>
              <a:t> </a:t>
            </a:r>
            <a:r>
              <a:rPr lang="en-US" dirty="0" err="1"/>
              <a:t>maximieren</a:t>
            </a:r>
            <a:r>
              <a:rPr lang="en-US" dirty="0"/>
              <a:t> </a:t>
            </a:r>
            <a:r>
              <a:rPr lang="en-US" dirty="0" err="1"/>
              <a:t>wir</a:t>
            </a:r>
            <a:r>
              <a:rPr lang="en-US" dirty="0"/>
              <a:t>!!!</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45</a:t>
            </a:fld>
            <a:endParaRPr lang="en-US" dirty="0"/>
          </a:p>
        </p:txBody>
      </p:sp>
    </p:spTree>
    <p:extLst>
      <p:ext uri="{BB962C8B-B14F-4D97-AF65-F5344CB8AC3E}">
        <p14:creationId xmlns:p14="http://schemas.microsoft.com/office/powerpoint/2010/main" val="718699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Kettenregel</a:t>
            </a:r>
            <a:r>
              <a:rPr lang="en-US" dirty="0"/>
              <a:t>: u’(v(x) * v’(x)</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46</a:t>
            </a:fld>
            <a:endParaRPr lang="en-US" dirty="0"/>
          </a:p>
        </p:txBody>
      </p:sp>
    </p:spTree>
    <p:extLst>
      <p:ext uri="{BB962C8B-B14F-4D97-AF65-F5344CB8AC3E}">
        <p14:creationId xmlns:p14="http://schemas.microsoft.com/office/powerpoint/2010/main" val="52775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t>
            </a:r>
            <a:r>
              <a:rPr lang="en-US" dirty="0" err="1"/>
              <a:t>Abhängigkeit</a:t>
            </a:r>
            <a:r>
              <a:rPr lang="en-US" dirty="0"/>
              <a:t> von der </a:t>
            </a:r>
            <a:r>
              <a:rPr lang="en-US" dirty="0" err="1"/>
              <a:t>Größe</a:t>
            </a:r>
            <a:r>
              <a:rPr lang="en-US" dirty="0"/>
              <a:t> des </a:t>
            </a:r>
            <a:r>
              <a:rPr lang="en-US" dirty="0" err="1"/>
              <a:t>Gewichts</a:t>
            </a:r>
            <a:br>
              <a:rPr lang="en-US" dirty="0"/>
            </a:br>
            <a:r>
              <a:rPr lang="en-US" dirty="0"/>
              <a:t>Das </a:t>
            </a:r>
            <a:r>
              <a:rPr lang="en-US" dirty="0" err="1"/>
              <a:t>habe</a:t>
            </a:r>
            <a:r>
              <a:rPr lang="en-US" dirty="0"/>
              <a:t> </a:t>
            </a:r>
            <a:r>
              <a:rPr lang="en-US" dirty="0" err="1"/>
              <a:t>ich</a:t>
            </a:r>
            <a:r>
              <a:rPr lang="en-US" dirty="0"/>
              <a:t> in “Create your own neural network” </a:t>
            </a:r>
            <a:r>
              <a:rPr lang="en-US" dirty="0" err="1"/>
              <a:t>gelesen</a:t>
            </a:r>
            <a:r>
              <a:rPr lang="en-US" dirty="0"/>
              <a:t>, </a:t>
            </a:r>
            <a:r>
              <a:rPr lang="en-US" dirty="0" err="1"/>
              <a:t>aber</a:t>
            </a:r>
            <a:r>
              <a:rPr lang="en-US" dirty="0"/>
              <a:t> die </a:t>
            </a:r>
            <a:r>
              <a:rPr lang="en-US" dirty="0" err="1"/>
              <a:t>meisten</a:t>
            </a:r>
            <a:r>
              <a:rPr lang="en-US" dirty="0"/>
              <a:t> Backprop </a:t>
            </a:r>
            <a:r>
              <a:rPr lang="en-US" dirty="0" err="1"/>
              <a:t>Algorithmen</a:t>
            </a:r>
            <a:r>
              <a:rPr lang="en-US" dirty="0"/>
              <a:t> </a:t>
            </a:r>
            <a:r>
              <a:rPr lang="en-US" dirty="0" err="1"/>
              <a:t>scheinen</a:t>
            </a:r>
            <a:r>
              <a:rPr lang="en-US" dirty="0"/>
              <a:t> den </a:t>
            </a:r>
            <a:r>
              <a:rPr lang="en-US" dirty="0" err="1"/>
              <a:t>Nenner</a:t>
            </a:r>
            <a:r>
              <a:rPr lang="en-US" dirty="0"/>
              <a:t> </a:t>
            </a:r>
            <a:r>
              <a:rPr lang="en-US" dirty="0" err="1"/>
              <a:t>wegzulassne</a:t>
            </a:r>
            <a:r>
              <a:rPr lang="en-US" dirty="0"/>
              <a:t> und </a:t>
            </a:r>
            <a:r>
              <a:rPr lang="en-US" dirty="0" err="1"/>
              <a:t>ich</a:t>
            </a:r>
            <a:r>
              <a:rPr lang="en-US" dirty="0"/>
              <a:t> bin </a:t>
            </a:r>
            <a:r>
              <a:rPr lang="en-US" dirty="0" err="1"/>
              <a:t>mir</a:t>
            </a:r>
            <a:r>
              <a:rPr lang="en-US" dirty="0"/>
              <a:t> </a:t>
            </a:r>
            <a:r>
              <a:rPr lang="en-US" dirty="0" err="1"/>
              <a:t>nicht</a:t>
            </a:r>
            <a:r>
              <a:rPr lang="en-US" dirty="0"/>
              <a:t> </a:t>
            </a:r>
            <a:r>
              <a:rPr lang="en-US" dirty="0" err="1"/>
              <a:t>sicher</a:t>
            </a:r>
            <a:r>
              <a:rPr lang="en-US" dirty="0"/>
              <a:t> </a:t>
            </a:r>
            <a:r>
              <a:rPr lang="en-US" dirty="0" err="1"/>
              <a:t>warum</a:t>
            </a:r>
            <a:r>
              <a:rPr lang="en-US" dirty="0"/>
              <a:t>. </a:t>
            </a:r>
            <a:r>
              <a:rPr lang="en-US" dirty="0" err="1"/>
              <a:t>Habe</a:t>
            </a:r>
            <a:r>
              <a:rPr lang="en-US" dirty="0"/>
              <a:t> die </a:t>
            </a:r>
            <a:r>
              <a:rPr lang="en-US" dirty="0" err="1"/>
              <a:t>Folie</a:t>
            </a:r>
            <a:r>
              <a:rPr lang="en-US" dirty="0"/>
              <a:t> </a:t>
            </a:r>
            <a:r>
              <a:rPr lang="en-US" dirty="0" err="1"/>
              <a:t>daher</a:t>
            </a:r>
            <a:r>
              <a:rPr lang="en-US" dirty="0"/>
              <a:t> </a:t>
            </a:r>
            <a:r>
              <a:rPr lang="en-US" dirty="0" err="1"/>
              <a:t>ausgeblendet</a:t>
            </a:r>
            <a:r>
              <a:rPr lang="en-US" dirty="0"/>
              <a:t>. </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47</a:t>
            </a:fld>
            <a:endParaRPr lang="en-US" dirty="0"/>
          </a:p>
        </p:txBody>
      </p:sp>
    </p:spTree>
    <p:extLst>
      <p:ext uri="{BB962C8B-B14F-4D97-AF65-F5344CB8AC3E}">
        <p14:creationId xmlns:p14="http://schemas.microsoft.com/office/powerpoint/2010/main" val="1660352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aseline="0" dirty="0" err="1"/>
              <a:t>Weight</a:t>
            </a:r>
            <a:r>
              <a:rPr lang="de-DE" baseline="0" dirty="0"/>
              <a:t> </a:t>
            </a:r>
            <a:r>
              <a:rPr lang="de-DE" baseline="0" dirty="0" err="1"/>
              <a:t>sharing</a:t>
            </a:r>
            <a:r>
              <a:rPr lang="de-DE" baseline="0" dirty="0"/>
              <a:t> ist wichtig um die Anzahl der zu lernenden Parameter zu reduzieren</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48</a:t>
            </a:fld>
            <a:endParaRPr lang="de-DE"/>
          </a:p>
        </p:txBody>
      </p:sp>
    </p:spTree>
    <p:extLst>
      <p:ext uri="{BB962C8B-B14F-4D97-AF65-F5344CB8AC3E}">
        <p14:creationId xmlns:p14="http://schemas.microsoft.com/office/powerpoint/2010/main" val="4276209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600" dirty="0"/>
              <a:t>Bildgröße sollte eigentlich normiert sein.</a:t>
            </a:r>
            <a:endParaRPr lang="de-DE" sz="1600" baseline="0" dirty="0"/>
          </a:p>
          <a:p>
            <a:endParaRPr lang="en-US" sz="1600" dirty="0"/>
          </a:p>
        </p:txBody>
      </p:sp>
      <p:sp>
        <p:nvSpPr>
          <p:cNvPr id="4" name="Foliennummernplatzhalter 3"/>
          <p:cNvSpPr>
            <a:spLocks noGrp="1"/>
          </p:cNvSpPr>
          <p:nvPr>
            <p:ph type="sldNum" sz="quarter" idx="10"/>
          </p:nvPr>
        </p:nvSpPr>
        <p:spPr/>
        <p:txBody>
          <a:bodyPr/>
          <a:lstStyle/>
          <a:p>
            <a:fld id="{949DDCE9-C5F2-4F55-B317-41FB9EF39389}" type="slidenum">
              <a:rPr lang="de-DE" smtClean="0"/>
              <a:pPr/>
              <a:t>6</a:t>
            </a:fld>
            <a:endParaRPr lang="de-DE"/>
          </a:p>
        </p:txBody>
      </p:sp>
    </p:spTree>
    <p:extLst>
      <p:ext uri="{BB962C8B-B14F-4D97-AF65-F5344CB8AC3E}">
        <p14:creationId xmlns:p14="http://schemas.microsoft.com/office/powerpoint/2010/main" val="2641765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aseline="0" dirty="0"/>
              <a:t>e3 ist null</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49</a:t>
            </a:fld>
            <a:endParaRPr lang="de-DE"/>
          </a:p>
        </p:txBody>
      </p:sp>
    </p:spTree>
    <p:extLst>
      <p:ext uri="{BB962C8B-B14F-4D97-AF65-F5344CB8AC3E}">
        <p14:creationId xmlns:p14="http://schemas.microsoft.com/office/powerpoint/2010/main" val="2669814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Ich</a:t>
            </a:r>
            <a:r>
              <a:rPr lang="en-US" dirty="0"/>
              <a:t> bin </a:t>
            </a:r>
            <a:r>
              <a:rPr lang="en-US" dirty="0" err="1"/>
              <a:t>mir</a:t>
            </a:r>
            <a:r>
              <a:rPr lang="en-US" dirty="0"/>
              <a:t> </a:t>
            </a:r>
            <a:r>
              <a:rPr lang="en-US" dirty="0" err="1"/>
              <a:t>nicht</a:t>
            </a:r>
            <a:r>
              <a:rPr lang="en-US" dirty="0"/>
              <a:t> </a:t>
            </a:r>
            <a:r>
              <a:rPr lang="en-US" dirty="0" err="1"/>
              <a:t>hundertprozentig</a:t>
            </a:r>
            <a:r>
              <a:rPr lang="en-US" dirty="0"/>
              <a:t> </a:t>
            </a:r>
            <a:r>
              <a:rPr lang="en-US" dirty="0" err="1"/>
              <a:t>sicher</a:t>
            </a:r>
            <a:r>
              <a:rPr lang="en-US" dirty="0"/>
              <a:t>, </a:t>
            </a:r>
            <a:r>
              <a:rPr lang="en-US" dirty="0" err="1"/>
              <a:t>dass</a:t>
            </a:r>
            <a:r>
              <a:rPr lang="en-US" dirty="0"/>
              <a:t> das </a:t>
            </a:r>
            <a:r>
              <a:rPr lang="en-US" dirty="0" err="1"/>
              <a:t>alles</a:t>
            </a:r>
            <a:r>
              <a:rPr lang="en-US" dirty="0"/>
              <a:t> </a:t>
            </a:r>
            <a:r>
              <a:rPr lang="en-US" dirty="0" err="1"/>
              <a:t>richtig</a:t>
            </a:r>
            <a:r>
              <a:rPr lang="en-US" dirty="0"/>
              <a:t> </a:t>
            </a:r>
            <a:r>
              <a:rPr lang="en-US" dirty="0" err="1"/>
              <a:t>ist</a:t>
            </a:r>
            <a:r>
              <a:rPr lang="en-US" dirty="0"/>
              <a:t>. </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50</a:t>
            </a:fld>
            <a:endParaRPr lang="en-US" dirty="0"/>
          </a:p>
        </p:txBody>
      </p:sp>
    </p:spTree>
    <p:extLst>
      <p:ext uri="{BB962C8B-B14F-4D97-AF65-F5344CB8AC3E}">
        <p14:creationId xmlns:p14="http://schemas.microsoft.com/office/powerpoint/2010/main" val="161022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Wichtig</a:t>
            </a:r>
            <a:r>
              <a:rPr lang="en-US" dirty="0"/>
              <a:t>, was </a:t>
            </a:r>
            <a:r>
              <a:rPr lang="en-US" dirty="0" err="1"/>
              <a:t>passiert</a:t>
            </a:r>
            <a:r>
              <a:rPr lang="en-US" dirty="0"/>
              <a:t> </a:t>
            </a:r>
            <a:r>
              <a:rPr lang="en-US" dirty="0" err="1"/>
              <a:t>wenn</a:t>
            </a:r>
            <a:r>
              <a:rPr lang="en-US" dirty="0"/>
              <a:t> </a:t>
            </a:r>
            <a:r>
              <a:rPr lang="en-US" dirty="0" err="1"/>
              <a:t>wir</a:t>
            </a:r>
            <a:r>
              <a:rPr lang="en-US" dirty="0"/>
              <a:t> </a:t>
            </a:r>
            <a:r>
              <a:rPr lang="en-US" dirty="0" err="1"/>
              <a:t>jedes</a:t>
            </a:r>
            <a:r>
              <a:rPr lang="en-US" dirty="0"/>
              <a:t> Mal </a:t>
            </a:r>
            <a:r>
              <a:rPr lang="en-US" dirty="0" err="1"/>
              <a:t>updaten</a:t>
            </a:r>
            <a:r>
              <a:rPr lang="en-US" dirty="0"/>
              <a:t>: </a:t>
            </a:r>
            <a:r>
              <a:rPr lang="en-US" dirty="0" err="1"/>
              <a:t>wildes</a:t>
            </a:r>
            <a:r>
              <a:rPr lang="en-US" dirty="0"/>
              <a:t> </a:t>
            </a:r>
            <a:r>
              <a:rPr lang="en-US" dirty="0" err="1"/>
              <a:t>hin</a:t>
            </a:r>
            <a:r>
              <a:rPr lang="en-US" dirty="0"/>
              <a:t> und her </a:t>
            </a:r>
            <a:r>
              <a:rPr lang="en-US" dirty="0" err="1"/>
              <a:t>springen</a:t>
            </a:r>
            <a:endParaRPr lang="en-US"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53</a:t>
            </a:fld>
            <a:endParaRPr lang="en-US" dirty="0"/>
          </a:p>
        </p:txBody>
      </p:sp>
    </p:spTree>
    <p:extLst>
      <p:ext uri="{BB962C8B-B14F-4D97-AF65-F5344CB8AC3E}">
        <p14:creationId xmlns:p14="http://schemas.microsoft.com/office/powerpoint/2010/main" val="1197137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Falls </a:t>
            </a:r>
            <a:r>
              <a:rPr lang="en-US" dirty="0" err="1"/>
              <a:t>Sie</a:t>
            </a:r>
            <a:r>
              <a:rPr lang="en-US" dirty="0"/>
              <a:t> in GKI </a:t>
            </a:r>
            <a:r>
              <a:rPr lang="en-US" dirty="0" err="1"/>
              <a:t>waren</a:t>
            </a:r>
            <a:r>
              <a:rPr lang="en-US" dirty="0"/>
              <a:t>, </a:t>
            </a:r>
            <a:r>
              <a:rPr lang="en-US" dirty="0" err="1"/>
              <a:t>erinnern</a:t>
            </a:r>
            <a:r>
              <a:rPr lang="en-US" dirty="0"/>
              <a:t> </a:t>
            </a:r>
            <a:r>
              <a:rPr lang="en-US" dirty="0" err="1"/>
              <a:t>Sie</a:t>
            </a:r>
            <a:r>
              <a:rPr lang="en-US" dirty="0"/>
              <a:t> </a:t>
            </a:r>
            <a:r>
              <a:rPr lang="en-US" dirty="0" err="1"/>
              <a:t>sich</a:t>
            </a:r>
            <a:r>
              <a:rPr lang="en-US" dirty="0"/>
              <a:t> </a:t>
            </a:r>
            <a:r>
              <a:rPr lang="en-US" dirty="0" err="1"/>
              <a:t>vielleicht</a:t>
            </a:r>
            <a:r>
              <a:rPr lang="en-US" dirty="0"/>
              <a:t> an Simulated Annealing. </a:t>
            </a:r>
            <a:r>
              <a:rPr lang="en-US" dirty="0" err="1"/>
              <a:t>Temperatur</a:t>
            </a:r>
            <a:r>
              <a:rPr lang="en-US" dirty="0"/>
              <a:t> </a:t>
            </a:r>
            <a:r>
              <a:rPr lang="en-US" dirty="0" err="1"/>
              <a:t>kühlt</a:t>
            </a:r>
            <a:r>
              <a:rPr lang="en-US" dirty="0"/>
              <a:t> ab, </a:t>
            </a:r>
            <a:r>
              <a:rPr lang="en-US" dirty="0" err="1"/>
              <a:t>Wahrscheinlichkeit</a:t>
            </a:r>
            <a:r>
              <a:rPr lang="en-US" dirty="0"/>
              <a:t> </a:t>
            </a:r>
            <a:r>
              <a:rPr lang="en-US" dirty="0" err="1"/>
              <a:t>einen</a:t>
            </a:r>
            <a:r>
              <a:rPr lang="en-US" dirty="0"/>
              <a:t> Random </a:t>
            </a:r>
            <a:r>
              <a:rPr lang="en-US" dirty="0" err="1"/>
              <a:t>Schritt</a:t>
            </a:r>
            <a:r>
              <a:rPr lang="en-US" dirty="0"/>
              <a:t> </a:t>
            </a:r>
            <a:r>
              <a:rPr lang="en-US" dirty="0" err="1"/>
              <a:t>zu</a:t>
            </a:r>
            <a:r>
              <a:rPr lang="en-US" dirty="0"/>
              <a:t> </a:t>
            </a:r>
            <a:r>
              <a:rPr lang="en-US" dirty="0" err="1"/>
              <a:t>machen</a:t>
            </a:r>
            <a:r>
              <a:rPr lang="en-US" dirty="0"/>
              <a:t> </a:t>
            </a:r>
            <a:r>
              <a:rPr lang="en-US" dirty="0" err="1"/>
              <a:t>sinkt</a:t>
            </a:r>
            <a:endParaRPr lang="en-US" dirty="0"/>
          </a:p>
          <a:p>
            <a:r>
              <a:rPr lang="en-US" dirty="0" err="1"/>
              <a:t>Ähnliche</a:t>
            </a:r>
            <a:r>
              <a:rPr lang="en-US" dirty="0"/>
              <a:t> </a:t>
            </a:r>
            <a:r>
              <a:rPr lang="en-US" dirty="0" err="1"/>
              <a:t>Idee</a:t>
            </a:r>
            <a:r>
              <a:rPr lang="en-US" dirty="0"/>
              <a:t>: Am </a:t>
            </a:r>
            <a:r>
              <a:rPr lang="en-US" dirty="0" err="1"/>
              <a:t>Anfang</a:t>
            </a:r>
            <a:r>
              <a:rPr lang="en-US" dirty="0"/>
              <a:t> </a:t>
            </a:r>
            <a:r>
              <a:rPr lang="en-US" dirty="0" err="1"/>
              <a:t>ruhig</a:t>
            </a:r>
            <a:r>
              <a:rPr lang="en-US" dirty="0"/>
              <a:t> </a:t>
            </a:r>
            <a:r>
              <a:rPr lang="en-US" dirty="0" err="1"/>
              <a:t>extremere</a:t>
            </a:r>
            <a:r>
              <a:rPr lang="en-US" dirty="0"/>
              <a:t> </a:t>
            </a:r>
            <a:r>
              <a:rPr lang="en-US" dirty="0" err="1"/>
              <a:t>Korrekturen</a:t>
            </a:r>
            <a:r>
              <a:rPr lang="en-US" dirty="0"/>
              <a:t> der Weights (</a:t>
            </a:r>
            <a:r>
              <a:rPr lang="en-US" dirty="0" err="1"/>
              <a:t>Übersteuerung</a:t>
            </a:r>
            <a:r>
              <a:rPr lang="en-US" dirty="0"/>
              <a:t> um </a:t>
            </a:r>
            <a:r>
              <a:rPr lang="en-US" dirty="0" err="1"/>
              <a:t>schneller</a:t>
            </a:r>
            <a:r>
              <a:rPr lang="en-US" dirty="0"/>
              <a:t> in den </a:t>
            </a:r>
            <a:r>
              <a:rPr lang="en-US" dirty="0" err="1"/>
              <a:t>richtigen</a:t>
            </a:r>
            <a:r>
              <a:rPr lang="en-US" dirty="0"/>
              <a:t> </a:t>
            </a:r>
            <a:r>
              <a:rPr lang="en-US" dirty="0" err="1"/>
              <a:t>Bereich</a:t>
            </a:r>
            <a:r>
              <a:rPr lang="en-US" dirty="0"/>
              <a:t> </a:t>
            </a:r>
            <a:r>
              <a:rPr lang="en-US" dirty="0" err="1"/>
              <a:t>zu</a:t>
            </a:r>
            <a:r>
              <a:rPr lang="en-US" dirty="0"/>
              <a:t> </a:t>
            </a:r>
            <a:r>
              <a:rPr lang="en-US" dirty="0" err="1"/>
              <a:t>kommen</a:t>
            </a:r>
            <a:r>
              <a:rPr lang="en-US" dirty="0"/>
              <a:t>), </a:t>
            </a:r>
            <a:r>
              <a:rPr lang="en-US" dirty="0" err="1"/>
              <a:t>später</a:t>
            </a:r>
            <a:r>
              <a:rPr lang="en-US" dirty="0"/>
              <a:t> </a:t>
            </a:r>
            <a:r>
              <a:rPr lang="en-US" dirty="0" err="1"/>
              <a:t>nur</a:t>
            </a:r>
            <a:r>
              <a:rPr lang="en-US" dirty="0"/>
              <a:t> </a:t>
            </a:r>
            <a:r>
              <a:rPr lang="en-US" dirty="0" err="1"/>
              <a:t>noch</a:t>
            </a:r>
            <a:r>
              <a:rPr lang="en-US" dirty="0"/>
              <a:t> </a:t>
            </a:r>
            <a:r>
              <a:rPr lang="en-US" dirty="0" err="1"/>
              <a:t>kleine</a:t>
            </a:r>
            <a:r>
              <a:rPr lang="en-US" dirty="0"/>
              <a:t>. </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56</a:t>
            </a:fld>
            <a:endParaRPr lang="en-US" dirty="0"/>
          </a:p>
        </p:txBody>
      </p:sp>
    </p:spTree>
    <p:extLst>
      <p:ext uri="{BB962C8B-B14F-4D97-AF65-F5344CB8AC3E}">
        <p14:creationId xmlns:p14="http://schemas.microsoft.com/office/powerpoint/2010/main" val="2058570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wenn</a:t>
            </a:r>
            <a:r>
              <a:rPr lang="en-US" dirty="0"/>
              <a:t> </a:t>
            </a:r>
            <a:r>
              <a:rPr lang="en-US" dirty="0" err="1"/>
              <a:t>ich</a:t>
            </a:r>
            <a:r>
              <a:rPr lang="en-US" dirty="0"/>
              <a:t> </a:t>
            </a:r>
            <a:r>
              <a:rPr lang="en-US" dirty="0" err="1"/>
              <a:t>kleine</a:t>
            </a:r>
            <a:r>
              <a:rPr lang="en-US" dirty="0"/>
              <a:t> </a:t>
            </a:r>
            <a:r>
              <a:rPr lang="en-US" dirty="0" err="1"/>
              <a:t>Werte</a:t>
            </a:r>
            <a:r>
              <a:rPr lang="en-US" dirty="0"/>
              <a:t> </a:t>
            </a:r>
            <a:r>
              <a:rPr lang="en-US" dirty="0" err="1"/>
              <a:t>mit</a:t>
            </a:r>
            <a:r>
              <a:rPr lang="en-US" dirty="0"/>
              <a:t> </a:t>
            </a:r>
            <a:r>
              <a:rPr lang="en-US" dirty="0" err="1"/>
              <a:t>kleinen</a:t>
            </a:r>
            <a:r>
              <a:rPr lang="en-US" dirty="0"/>
              <a:t> </a:t>
            </a:r>
            <a:r>
              <a:rPr lang="en-US" dirty="0" err="1"/>
              <a:t>Werten</a:t>
            </a:r>
            <a:r>
              <a:rPr lang="en-US" dirty="0"/>
              <a:t> </a:t>
            </a:r>
            <a:r>
              <a:rPr lang="en-US" dirty="0" err="1"/>
              <a:t>multipliziere</a:t>
            </a:r>
            <a:r>
              <a:rPr lang="en-US" dirty="0"/>
              <a:t> (propagation) </a:t>
            </a:r>
            <a:r>
              <a:rPr lang="en-US" dirty="0" err="1"/>
              <a:t>bekomme</a:t>
            </a:r>
            <a:r>
              <a:rPr lang="en-US" dirty="0"/>
              <a:t> </a:t>
            </a:r>
            <a:r>
              <a:rPr lang="en-US" dirty="0" err="1"/>
              <a:t>ich</a:t>
            </a:r>
            <a:r>
              <a:rPr lang="en-US" dirty="0"/>
              <a:t> </a:t>
            </a:r>
            <a:r>
              <a:rPr lang="en-US" dirty="0" err="1"/>
              <a:t>noch</a:t>
            </a:r>
            <a:r>
              <a:rPr lang="en-US" dirty="0"/>
              <a:t> </a:t>
            </a:r>
            <a:r>
              <a:rPr lang="en-US" dirty="0" err="1"/>
              <a:t>kleinere</a:t>
            </a:r>
            <a:r>
              <a:rPr lang="en-US" dirty="0"/>
              <a:t> </a:t>
            </a:r>
            <a:r>
              <a:rPr lang="en-US" dirty="0" err="1"/>
              <a:t>Werte</a:t>
            </a:r>
            <a:endParaRPr lang="en-US"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58</a:t>
            </a:fld>
            <a:endParaRPr lang="en-US" dirty="0"/>
          </a:p>
        </p:txBody>
      </p:sp>
    </p:spTree>
    <p:extLst>
      <p:ext uri="{BB962C8B-B14F-4D97-AF65-F5344CB8AC3E}">
        <p14:creationId xmlns:p14="http://schemas.microsoft.com/office/powerpoint/2010/main" val="249233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für Business Analytics Studenten</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61</a:t>
            </a:fld>
            <a:endParaRPr lang="en-US"/>
          </a:p>
        </p:txBody>
      </p:sp>
    </p:spTree>
    <p:extLst>
      <p:ext uri="{BB962C8B-B14F-4D97-AF65-F5344CB8AC3E}">
        <p14:creationId xmlns:p14="http://schemas.microsoft.com/office/powerpoint/2010/main" val="2497527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62</a:t>
            </a:fld>
            <a:endParaRPr lang="de-DE"/>
          </a:p>
        </p:txBody>
      </p:sp>
    </p:spTree>
    <p:extLst>
      <p:ext uri="{BB962C8B-B14F-4D97-AF65-F5344CB8AC3E}">
        <p14:creationId xmlns:p14="http://schemas.microsoft.com/office/powerpoint/2010/main" val="3281759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MOdel</a:t>
            </a:r>
            <a:r>
              <a:rPr lang="de-DE" dirty="0"/>
              <a:t> </a:t>
            </a:r>
            <a:r>
              <a:rPr lang="de-DE" dirty="0" err="1"/>
              <a:t>the</a:t>
            </a:r>
            <a:r>
              <a:rPr lang="de-DE" dirty="0"/>
              <a:t> </a:t>
            </a:r>
            <a:r>
              <a:rPr lang="de-DE" dirty="0" err="1"/>
              <a:t>data</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63</a:t>
            </a:fld>
            <a:endParaRPr lang="de-DE"/>
          </a:p>
        </p:txBody>
      </p:sp>
    </p:spTree>
    <p:extLst>
      <p:ext uri="{BB962C8B-B14F-4D97-AF65-F5344CB8AC3E}">
        <p14:creationId xmlns:p14="http://schemas.microsoft.com/office/powerpoint/2010/main" val="2330637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Also a </a:t>
            </a:r>
            <a:r>
              <a:rPr lang="de-DE" dirty="0" err="1"/>
              <a:t>good</a:t>
            </a:r>
            <a:r>
              <a:rPr lang="de-DE" dirty="0"/>
              <a:t> </a:t>
            </a:r>
            <a:r>
              <a:rPr lang="de-DE" dirty="0" err="1"/>
              <a:t>model</a:t>
            </a:r>
            <a:r>
              <a:rPr lang="de-DE" dirty="0"/>
              <a:t>, but </a:t>
            </a:r>
            <a:r>
              <a:rPr lang="de-DE" dirty="0" err="1"/>
              <a:t>the</a:t>
            </a:r>
            <a:r>
              <a:rPr lang="de-DE" dirty="0"/>
              <a:t> </a:t>
            </a:r>
            <a:r>
              <a:rPr lang="de-DE" dirty="0" err="1"/>
              <a:t>other</a:t>
            </a:r>
            <a:r>
              <a:rPr lang="de-DE" dirty="0"/>
              <a:t> </a:t>
            </a:r>
            <a:r>
              <a:rPr lang="de-DE" dirty="0" err="1"/>
              <a:t>one</a:t>
            </a:r>
            <a:r>
              <a:rPr lang="de-DE" dirty="0"/>
              <a:t> was </a:t>
            </a:r>
            <a:r>
              <a:rPr lang="de-DE" dirty="0" err="1"/>
              <a:t>better</a:t>
            </a:r>
            <a:r>
              <a:rPr lang="de-DE" dirty="0"/>
              <a:t> </a:t>
            </a:r>
            <a:r>
              <a:rPr lang="de-DE" dirty="0">
                <a:sym typeface="Wingdings" pitchFamily="2" charset="2"/>
              </a:rPr>
              <a:t> </a:t>
            </a:r>
            <a:r>
              <a:rPr lang="de-DE" dirty="0" err="1">
                <a:sym typeface="Wingdings" pitchFamily="2" charset="2"/>
              </a:rPr>
              <a:t>avoid</a:t>
            </a:r>
            <a:r>
              <a:rPr lang="de-DE" dirty="0">
                <a:sym typeface="Wingdings" pitchFamily="2" charset="2"/>
              </a:rPr>
              <a:t> </a:t>
            </a:r>
            <a:r>
              <a:rPr lang="de-DE" dirty="0" err="1">
                <a:sym typeface="Wingdings" pitchFamily="2" charset="2"/>
              </a:rPr>
              <a:t>overfitting</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64</a:t>
            </a:fld>
            <a:endParaRPr lang="de-DE"/>
          </a:p>
        </p:txBody>
      </p:sp>
    </p:spTree>
    <p:extLst>
      <p:ext uri="{BB962C8B-B14F-4D97-AF65-F5344CB8AC3E}">
        <p14:creationId xmlns:p14="http://schemas.microsoft.com/office/powerpoint/2010/main" val="2234040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65</a:t>
            </a:fld>
            <a:endParaRPr lang="de-DE"/>
          </a:p>
        </p:txBody>
      </p:sp>
    </p:spTree>
    <p:extLst>
      <p:ext uri="{BB962C8B-B14F-4D97-AF65-F5344CB8AC3E}">
        <p14:creationId xmlns:p14="http://schemas.microsoft.com/office/powerpoint/2010/main" val="25937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7</a:t>
            </a:fld>
            <a:endParaRPr lang="de-DE"/>
          </a:p>
        </p:txBody>
      </p:sp>
    </p:spTree>
    <p:extLst>
      <p:ext uri="{BB962C8B-B14F-4D97-AF65-F5344CB8AC3E}">
        <p14:creationId xmlns:p14="http://schemas.microsoft.com/office/powerpoint/2010/main" val="1366171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wenn</a:t>
            </a:r>
            <a:r>
              <a:rPr lang="en-US" dirty="0"/>
              <a:t> </a:t>
            </a:r>
            <a:r>
              <a:rPr lang="en-US" dirty="0" err="1"/>
              <a:t>ich</a:t>
            </a:r>
            <a:r>
              <a:rPr lang="en-US" dirty="0"/>
              <a:t> </a:t>
            </a:r>
            <a:r>
              <a:rPr lang="en-US" dirty="0" err="1"/>
              <a:t>kleine</a:t>
            </a:r>
            <a:r>
              <a:rPr lang="en-US" dirty="0"/>
              <a:t> </a:t>
            </a:r>
            <a:r>
              <a:rPr lang="en-US" dirty="0" err="1"/>
              <a:t>Werte</a:t>
            </a:r>
            <a:r>
              <a:rPr lang="en-US" dirty="0"/>
              <a:t> </a:t>
            </a:r>
            <a:r>
              <a:rPr lang="en-US" dirty="0" err="1"/>
              <a:t>mit</a:t>
            </a:r>
            <a:r>
              <a:rPr lang="en-US" dirty="0"/>
              <a:t> </a:t>
            </a:r>
            <a:r>
              <a:rPr lang="en-US" dirty="0" err="1"/>
              <a:t>kleinen</a:t>
            </a:r>
            <a:r>
              <a:rPr lang="en-US" dirty="0"/>
              <a:t> </a:t>
            </a:r>
            <a:r>
              <a:rPr lang="en-US" dirty="0" err="1"/>
              <a:t>Werten</a:t>
            </a:r>
            <a:r>
              <a:rPr lang="en-US" dirty="0"/>
              <a:t> </a:t>
            </a:r>
            <a:r>
              <a:rPr lang="en-US" dirty="0" err="1"/>
              <a:t>multipliziere</a:t>
            </a:r>
            <a:r>
              <a:rPr lang="en-US" dirty="0"/>
              <a:t> (propagation) </a:t>
            </a:r>
            <a:r>
              <a:rPr lang="en-US" dirty="0" err="1"/>
              <a:t>bekomme</a:t>
            </a:r>
            <a:r>
              <a:rPr lang="en-US" dirty="0"/>
              <a:t> </a:t>
            </a:r>
            <a:r>
              <a:rPr lang="en-US" dirty="0" err="1"/>
              <a:t>ich</a:t>
            </a:r>
            <a:r>
              <a:rPr lang="en-US" dirty="0"/>
              <a:t> </a:t>
            </a:r>
            <a:r>
              <a:rPr lang="en-US" dirty="0" err="1"/>
              <a:t>noch</a:t>
            </a:r>
            <a:r>
              <a:rPr lang="en-US" dirty="0"/>
              <a:t> </a:t>
            </a:r>
            <a:r>
              <a:rPr lang="en-US" dirty="0" err="1"/>
              <a:t>kleinere</a:t>
            </a:r>
            <a:r>
              <a:rPr lang="en-US" dirty="0"/>
              <a:t> </a:t>
            </a:r>
            <a:r>
              <a:rPr lang="en-US" dirty="0" err="1"/>
              <a:t>Werte</a:t>
            </a:r>
            <a:endParaRPr lang="en-US" dirty="0"/>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66</a:t>
            </a:fld>
            <a:endParaRPr lang="en-US" dirty="0"/>
          </a:p>
        </p:txBody>
      </p:sp>
    </p:spTree>
    <p:extLst>
      <p:ext uri="{BB962C8B-B14F-4D97-AF65-F5344CB8AC3E}">
        <p14:creationId xmlns:p14="http://schemas.microsoft.com/office/powerpoint/2010/main" val="3779887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für Business Analytics Studenten</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67</a:t>
            </a:fld>
            <a:endParaRPr lang="en-US"/>
          </a:p>
        </p:txBody>
      </p:sp>
    </p:spTree>
    <p:extLst>
      <p:ext uri="{BB962C8B-B14F-4D97-AF65-F5344CB8AC3E}">
        <p14:creationId xmlns:p14="http://schemas.microsoft.com/office/powerpoint/2010/main" val="51702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http://googleresearch.blogspot.de/2014/09/building-deeper-understanding-of-images.html#uds-search-results</a:t>
            </a:r>
          </a:p>
        </p:txBody>
      </p:sp>
      <p:sp>
        <p:nvSpPr>
          <p:cNvPr id="4" name="Slide Number Placeholder 3"/>
          <p:cNvSpPr>
            <a:spLocks noGrp="1"/>
          </p:cNvSpPr>
          <p:nvPr>
            <p:ph type="sldNum" sz="quarter" idx="10"/>
          </p:nvPr>
        </p:nvSpPr>
        <p:spPr/>
        <p:txBody>
          <a:bodyPr/>
          <a:lstStyle/>
          <a:p>
            <a:fld id="{949DDCE9-C5F2-4F55-B317-41FB9EF39389}" type="slidenum">
              <a:rPr lang="de-DE" smtClean="0"/>
              <a:pPr/>
              <a:t>8</a:t>
            </a:fld>
            <a:endParaRPr lang="de-DE"/>
          </a:p>
        </p:txBody>
      </p:sp>
    </p:spTree>
    <p:extLst>
      <p:ext uri="{BB962C8B-B14F-4D97-AF65-F5344CB8AC3E}">
        <p14:creationId xmlns:p14="http://schemas.microsoft.com/office/powerpoint/2010/main" val="52352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Word error rate 22%  = 1 out</a:t>
            </a:r>
            <a:r>
              <a:rPr lang="de-DE" baseline="0" dirty="0"/>
              <a:t> of 5 words</a:t>
            </a:r>
          </a:p>
          <a:p>
            <a:r>
              <a:rPr lang="de-DE" baseline="0" dirty="0"/>
              <a:t>More training data did not help much</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9</a:t>
            </a:fld>
            <a:endParaRPr lang="de-DE"/>
          </a:p>
        </p:txBody>
      </p:sp>
    </p:spTree>
    <p:extLst>
      <p:ext uri="{BB962C8B-B14F-4D97-AF65-F5344CB8AC3E}">
        <p14:creationId xmlns:p14="http://schemas.microsoft.com/office/powerpoint/2010/main" val="315778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Due to</a:t>
            </a:r>
            <a:r>
              <a:rPr lang="de-DE" baseline="0" dirty="0"/>
              <a:t> Deep Learning</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10</a:t>
            </a:fld>
            <a:endParaRPr lang="de-DE"/>
          </a:p>
        </p:txBody>
      </p:sp>
    </p:spTree>
    <p:extLst>
      <p:ext uri="{BB962C8B-B14F-4D97-AF65-F5344CB8AC3E}">
        <p14:creationId xmlns:p14="http://schemas.microsoft.com/office/powerpoint/2010/main" val="393540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für Business Analytics Studenten</a:t>
            </a:r>
          </a:p>
        </p:txBody>
      </p:sp>
      <p:sp>
        <p:nvSpPr>
          <p:cNvPr id="4" name="Foliennummernplatzhalter 3"/>
          <p:cNvSpPr>
            <a:spLocks noGrp="1"/>
          </p:cNvSpPr>
          <p:nvPr>
            <p:ph type="sldNum" sz="quarter" idx="10"/>
          </p:nvPr>
        </p:nvSpPr>
        <p:spPr/>
        <p:txBody>
          <a:bodyPr/>
          <a:lstStyle/>
          <a:p>
            <a:pPr>
              <a:defRPr/>
            </a:pPr>
            <a:fld id="{BE872EB4-39F5-46BC-817E-781613DA67A8}" type="slidenum">
              <a:rPr lang="en-US" smtClean="0"/>
              <a:pPr>
                <a:defRPr/>
              </a:pPr>
              <a:t>19</a:t>
            </a:fld>
            <a:endParaRPr lang="en-US"/>
          </a:p>
        </p:txBody>
      </p:sp>
    </p:spTree>
    <p:extLst>
      <p:ext uri="{BB962C8B-B14F-4D97-AF65-F5344CB8AC3E}">
        <p14:creationId xmlns:p14="http://schemas.microsoft.com/office/powerpoint/2010/main" val="2038105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Reference:</a:t>
            </a:r>
            <a:r>
              <a:rPr lang="de-DE" baseline="0" dirty="0"/>
              <a:t> www.deeplearningbook.org</a:t>
            </a:r>
            <a:endParaRPr lang="de-DE" dirty="0"/>
          </a:p>
          <a:p>
            <a:r>
              <a:rPr lang="de-DE" dirty="0"/>
              <a:t>Unsupervised</a:t>
            </a:r>
            <a:r>
              <a:rPr lang="de-DE" baseline="0" dirty="0"/>
              <a:t> pre-training will be explained later</a:t>
            </a:r>
            <a:endParaRPr lang="de-DE" dirty="0"/>
          </a:p>
        </p:txBody>
      </p:sp>
      <p:sp>
        <p:nvSpPr>
          <p:cNvPr id="4" name="Slide Number Placeholder 3"/>
          <p:cNvSpPr>
            <a:spLocks noGrp="1"/>
          </p:cNvSpPr>
          <p:nvPr>
            <p:ph type="sldNum" sz="quarter" idx="10"/>
          </p:nvPr>
        </p:nvSpPr>
        <p:spPr/>
        <p:txBody>
          <a:bodyPr/>
          <a:lstStyle/>
          <a:p>
            <a:fld id="{949DDCE9-C5F2-4F55-B317-41FB9EF39389}" type="slidenum">
              <a:rPr lang="de-DE" smtClean="0"/>
              <a:pPr/>
              <a:t>20</a:t>
            </a:fld>
            <a:endParaRPr lang="de-DE"/>
          </a:p>
        </p:txBody>
      </p:sp>
    </p:spTree>
    <p:extLst>
      <p:ext uri="{BB962C8B-B14F-4D97-AF65-F5344CB8AC3E}">
        <p14:creationId xmlns:p14="http://schemas.microsoft.com/office/powerpoint/2010/main" val="3665337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3" name="Grafik 11" descr="schmuckgrafik1.t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763" y="523875"/>
            <a:ext cx="87820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Bild 14" descr="logo+clai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685800"/>
            <a:ext cx="186690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Line 7"/>
          <p:cNvSpPr>
            <a:spLocks noChangeShapeType="1"/>
          </p:cNvSpPr>
          <p:nvPr/>
        </p:nvSpPr>
        <p:spPr bwMode="auto">
          <a:xfrm>
            <a:off x="252413" y="6489700"/>
            <a:ext cx="8640762" cy="0"/>
          </a:xfrm>
          <a:prstGeom prst="line">
            <a:avLst/>
          </a:prstGeom>
          <a:noFill/>
          <a:ln w="7620">
            <a:solidFill>
              <a:srgbClr val="000000"/>
            </a:solidFill>
            <a:round/>
            <a:headEnd/>
            <a:tailEnd/>
          </a:ln>
        </p:spPr>
        <p:txBody>
          <a:bodyPr/>
          <a:lstStyle/>
          <a:p>
            <a:pPr>
              <a:defRPr/>
            </a:pPr>
            <a:endParaRPr lang="en-US" noProof="0" dirty="0"/>
          </a:p>
        </p:txBody>
      </p:sp>
      <p:sp>
        <p:nvSpPr>
          <p:cNvPr id="8" name="Line 8"/>
          <p:cNvSpPr>
            <a:spLocks noChangeShapeType="1"/>
          </p:cNvSpPr>
          <p:nvPr/>
        </p:nvSpPr>
        <p:spPr bwMode="auto">
          <a:xfrm>
            <a:off x="252413" y="6489700"/>
            <a:ext cx="8640762" cy="0"/>
          </a:xfrm>
          <a:prstGeom prst="line">
            <a:avLst/>
          </a:prstGeom>
          <a:noFill/>
          <a:ln w="7620">
            <a:solidFill>
              <a:srgbClr val="000000"/>
            </a:solidFill>
            <a:round/>
            <a:headEnd/>
            <a:tailEnd/>
          </a:ln>
        </p:spPr>
        <p:txBody>
          <a:bodyPr/>
          <a:lstStyle/>
          <a:p>
            <a:pPr>
              <a:defRPr/>
            </a:pPr>
            <a:endParaRPr lang="en-US" noProof="0" dirty="0"/>
          </a:p>
        </p:txBody>
      </p:sp>
      <p:sp>
        <p:nvSpPr>
          <p:cNvPr id="7171" name="Rectangle 3"/>
          <p:cNvSpPr>
            <a:spLocks noGrp="1" noChangeArrowheads="1"/>
          </p:cNvSpPr>
          <p:nvPr>
            <p:ph type="ctrTitle"/>
          </p:nvPr>
        </p:nvSpPr>
        <p:spPr>
          <a:xfrm>
            <a:off x="358775" y="1879600"/>
            <a:ext cx="6734175" cy="577850"/>
          </a:xfrm>
        </p:spPr>
        <p:txBody>
          <a:bodyPr anchor="t"/>
          <a:lstStyle>
            <a:lvl1pPr>
              <a:defRPr sz="2800">
                <a:solidFill>
                  <a:schemeClr val="tx1"/>
                </a:solidFill>
              </a:defRPr>
            </a:lvl1pPr>
          </a:lstStyle>
          <a:p>
            <a:r>
              <a:rPr lang="de-DE" noProof="0" dirty="0"/>
              <a:t>Titelmasterformat durch Klicken bearbeiten</a:t>
            </a:r>
            <a:endParaRPr lang="en-US" noProof="0" dirty="0"/>
          </a:p>
        </p:txBody>
      </p:sp>
      <p:sp>
        <p:nvSpPr>
          <p:cNvPr id="7172" name="Rectangle 4"/>
          <p:cNvSpPr>
            <a:spLocks noGrp="1" noChangeArrowheads="1"/>
          </p:cNvSpPr>
          <p:nvPr>
            <p:ph type="subTitle" idx="1"/>
          </p:nvPr>
        </p:nvSpPr>
        <p:spPr>
          <a:xfrm>
            <a:off x="358775" y="2789238"/>
            <a:ext cx="6734175" cy="944562"/>
          </a:xfrm>
          <a:prstGeom prst="rect">
            <a:avLst/>
          </a:prstGeom>
        </p:spPr>
        <p:txBody>
          <a:bodyPr lIns="0" tIns="0" rIns="0" bIns="0"/>
          <a:lstStyle>
            <a:lvl1pPr marL="0" indent="0">
              <a:spcBef>
                <a:spcPct val="0"/>
              </a:spcBef>
              <a:buFont typeface="Wingdings" pitchFamily="2" charset="2"/>
              <a:buNone/>
              <a:defRPr b="0" i="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de-DE" noProof="0" dirty="0"/>
              <a:t>Formatvorlage des Untertitelmasters durch Klicken bearbeiten</a:t>
            </a:r>
            <a:endParaRPr lang="en-US" noProof="0" dirty="0"/>
          </a:p>
        </p:txBody>
      </p:sp>
      <p:pic>
        <p:nvPicPr>
          <p:cNvPr id="9" name="Grafik 11" descr="schmuckgrafik1.tif"/>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1763" y="523875"/>
            <a:ext cx="87820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Bild 14" descr="logo+claim.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48500" y="685800"/>
            <a:ext cx="186690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600"/>
            </a:lvl1pPr>
          </a:lstStyle>
          <a:p>
            <a:r>
              <a:rPr lang="de-DE" dirty="0"/>
              <a:t>Titelmasterformat durch Klicken bearbeiten</a:t>
            </a:r>
          </a:p>
        </p:txBody>
      </p:sp>
      <p:sp>
        <p:nvSpPr>
          <p:cNvPr id="3" name="Inhaltsplatzhalter 2"/>
          <p:cNvSpPr>
            <a:spLocks noGrp="1"/>
          </p:cNvSpPr>
          <p:nvPr>
            <p:ph idx="1"/>
          </p:nvPr>
        </p:nvSpPr>
        <p:spPr>
          <a:xfrm>
            <a:off x="250825" y="1592263"/>
            <a:ext cx="8640763" cy="1836737"/>
          </a:xfrm>
          <a:prstGeom prst="rect">
            <a:avLst/>
          </a:prstGeom>
        </p:spPr>
        <p:txBody>
          <a:bodyPr/>
          <a:lstStyle>
            <a:lvl1pPr marL="265113" indent="-265113">
              <a:buClr>
                <a:schemeClr val="accent6"/>
              </a:buClr>
              <a:buFont typeface="Arial" panose="020B0604020202020204" pitchFamily="34" charset="0"/>
              <a:buChar char="•"/>
              <a:defRPr sz="2200" b="0" i="0">
                <a:latin typeface="Helvetica Neue Light" panose="02000403000000020004" pitchFamily="2" charset="0"/>
                <a:ea typeface="Helvetica Neue Light" panose="02000403000000020004" pitchFamily="2" charset="0"/>
              </a:defRPr>
            </a:lvl1pPr>
            <a:lvl2pPr marL="446088" indent="-265113">
              <a:buClr>
                <a:schemeClr val="accent6"/>
              </a:buClr>
              <a:buFont typeface="Arial" panose="020B0604020202020204" pitchFamily="34" charset="0"/>
              <a:buChar char="•"/>
              <a:defRPr sz="2000" b="0" i="0">
                <a:latin typeface="Helvetica Neue Light" panose="02000403000000020004" pitchFamily="2" charset="0"/>
                <a:ea typeface="Helvetica Neue Light" panose="02000403000000020004" pitchFamily="2" charset="0"/>
              </a:defRPr>
            </a:lvl2pPr>
            <a:lvl3pPr marL="627063" indent="-276225">
              <a:buClr>
                <a:schemeClr val="accent6"/>
              </a:buClr>
              <a:buFont typeface="Arial" panose="020B0604020202020204" pitchFamily="34" charset="0"/>
              <a:buChar char="•"/>
              <a:defRPr sz="2000" b="0" i="0">
                <a:latin typeface="Helvetica Neue Light" panose="02000403000000020004" pitchFamily="2" charset="0"/>
                <a:ea typeface="Helvetica Neue Light" panose="02000403000000020004" pitchFamily="2" charset="0"/>
              </a:defRPr>
            </a:lvl3pPr>
            <a:lvl4pPr>
              <a:buClr>
                <a:schemeClr val="accent6"/>
              </a:buClr>
              <a:buFont typeface="Arial" pitchFamily="34" charset="0"/>
              <a:buChar char="◊"/>
              <a:defRPr sz="1800"/>
            </a:lvl4pPr>
            <a:lvl5pPr>
              <a:buClr>
                <a:schemeClr val="accent6"/>
              </a:buClr>
              <a:buFont typeface="Arial" pitchFamily="34" charset="0"/>
              <a:buChar char="◊"/>
              <a:defRPr sz="1800"/>
            </a:lvl5pPr>
          </a:lstStyle>
          <a:p>
            <a:pPr lvl="0"/>
            <a:r>
              <a:rPr lang="de-DE" dirty="0"/>
              <a:t>Textmasterformate durch Klicken bearbeiten</a:t>
            </a:r>
          </a:p>
          <a:p>
            <a:pPr lvl="1"/>
            <a:r>
              <a:rPr lang="de-DE" dirty="0"/>
              <a:t>Zweite Ebene</a:t>
            </a:r>
          </a:p>
          <a:p>
            <a:pPr lvl="2"/>
            <a:r>
              <a:rPr lang="de-DE" dirty="0"/>
              <a:t>Dritte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600" baseline="0"/>
            </a:lvl1pPr>
          </a:lstStyle>
          <a:p>
            <a:r>
              <a:rPr lang="de-DE" dirty="0"/>
              <a:t>Titelmasterformat durch Klicken bearbeiten</a:t>
            </a:r>
          </a:p>
        </p:txBody>
      </p:sp>
      <p:sp>
        <p:nvSpPr>
          <p:cNvPr id="3" name="Inhaltsplatzhalter 2">
            <a:extLst>
              <a:ext uri="{FF2B5EF4-FFF2-40B4-BE49-F238E27FC236}">
                <a16:creationId xmlns:a16="http://schemas.microsoft.com/office/drawing/2014/main" id="{D2DC464A-F262-E64A-A549-55B08FE75E00}"/>
              </a:ext>
            </a:extLst>
          </p:cNvPr>
          <p:cNvSpPr>
            <a:spLocks noGrp="1"/>
          </p:cNvSpPr>
          <p:nvPr>
            <p:ph idx="1"/>
          </p:nvPr>
        </p:nvSpPr>
        <p:spPr>
          <a:xfrm>
            <a:off x="250825" y="1592263"/>
            <a:ext cx="8640763" cy="1836737"/>
          </a:xfrm>
          <a:prstGeom prst="rect">
            <a:avLst/>
          </a:prstGeom>
        </p:spPr>
        <p:txBody>
          <a:bodyPr/>
          <a:lstStyle>
            <a:lvl1pPr marL="265113" indent="-265113">
              <a:buClr>
                <a:schemeClr val="accent6"/>
              </a:buClr>
              <a:buFont typeface="Arial" pitchFamily="34" charset="0"/>
              <a:buChar char="◊"/>
              <a:defRPr sz="2200"/>
            </a:lvl1pPr>
            <a:lvl2pPr marL="446088" indent="-265113">
              <a:buClr>
                <a:schemeClr val="accent6"/>
              </a:buClr>
              <a:buFont typeface="Arial" pitchFamily="34" charset="0"/>
              <a:buChar char="◊"/>
              <a:defRPr sz="2000"/>
            </a:lvl2pPr>
            <a:lvl3pPr marL="627063" indent="-276225">
              <a:buClr>
                <a:schemeClr val="accent6"/>
              </a:buClr>
              <a:buFont typeface="Arial" pitchFamily="34" charset="0"/>
              <a:buChar char="◊"/>
              <a:defRPr sz="2000"/>
            </a:lvl3pPr>
            <a:lvl4pPr>
              <a:buClr>
                <a:schemeClr val="accent6"/>
              </a:buClr>
              <a:buFont typeface="Arial" pitchFamily="34" charset="0"/>
              <a:buChar char="◊"/>
              <a:defRPr sz="1800"/>
            </a:lvl4pPr>
            <a:lvl5pPr>
              <a:buClr>
                <a:schemeClr val="accent6"/>
              </a:buClr>
              <a:buFont typeface="Arial" pitchFamily="34" charset="0"/>
              <a:buChar char="◊"/>
              <a:defRPr sz="1800"/>
            </a:lvl5pPr>
          </a:lstStyle>
          <a:p>
            <a:pPr lvl="0"/>
            <a:r>
              <a:rPr lang="de-DE"/>
              <a:t>Textmasterformate durch Klicken bearbeiten</a:t>
            </a:r>
          </a:p>
          <a:p>
            <a:pPr lvl="1"/>
            <a:r>
              <a:rPr lang="de-DE"/>
              <a:t>Zweite Ebene</a:t>
            </a:r>
          </a:p>
          <a:p>
            <a:pPr lvl="2"/>
            <a:r>
              <a:rPr lang="de-DE"/>
              <a:t>Dritte Ebene</a:t>
            </a:r>
          </a:p>
        </p:txBody>
      </p:sp>
    </p:spTree>
    <p:extLst>
      <p:ext uri="{BB962C8B-B14F-4D97-AF65-F5344CB8AC3E}">
        <p14:creationId xmlns:p14="http://schemas.microsoft.com/office/powerpoint/2010/main" val="2542683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2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70984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baseline="0"/>
            </a:lvl1pPr>
          </a:lstStyle>
          <a:p>
            <a:r>
              <a:rPr lang="en-US" dirty="0"/>
              <a:t>Click to edit Master title style</a:t>
            </a:r>
          </a:p>
        </p:txBody>
      </p:sp>
      <p:sp>
        <p:nvSpPr>
          <p:cNvPr id="9" name="Inhaltsplatzhalter 2">
            <a:extLst>
              <a:ext uri="{FF2B5EF4-FFF2-40B4-BE49-F238E27FC236}">
                <a16:creationId xmlns:a16="http://schemas.microsoft.com/office/drawing/2014/main" id="{53E53C9A-5121-F644-B2E7-034AD7E352A3}"/>
              </a:ext>
            </a:extLst>
          </p:cNvPr>
          <p:cNvSpPr>
            <a:spLocks noGrp="1"/>
          </p:cNvSpPr>
          <p:nvPr>
            <p:ph idx="1"/>
          </p:nvPr>
        </p:nvSpPr>
        <p:spPr>
          <a:xfrm>
            <a:off x="250825" y="1592263"/>
            <a:ext cx="8640763" cy="1836737"/>
          </a:xfrm>
          <a:prstGeom prst="rect">
            <a:avLst/>
          </a:prstGeom>
        </p:spPr>
        <p:txBody>
          <a:bodyPr/>
          <a:lstStyle>
            <a:lvl1pPr marL="265113" indent="-265113">
              <a:buClr>
                <a:schemeClr val="accent6"/>
              </a:buClr>
              <a:buFont typeface="Arial" pitchFamily="34" charset="0"/>
              <a:buChar char="◊"/>
              <a:defRPr sz="2200"/>
            </a:lvl1pPr>
            <a:lvl2pPr marL="446088" indent="-265113">
              <a:buClr>
                <a:schemeClr val="accent6"/>
              </a:buClr>
              <a:buFont typeface="Arial" pitchFamily="34" charset="0"/>
              <a:buChar char="◊"/>
              <a:defRPr sz="2000"/>
            </a:lvl2pPr>
            <a:lvl3pPr marL="627063" indent="-276225">
              <a:buClr>
                <a:schemeClr val="accent6"/>
              </a:buClr>
              <a:buFont typeface="Arial" pitchFamily="34" charset="0"/>
              <a:buChar char="◊"/>
              <a:defRPr sz="2000"/>
            </a:lvl3pPr>
            <a:lvl4pPr>
              <a:buClr>
                <a:schemeClr val="accent6"/>
              </a:buClr>
              <a:buFont typeface="Arial" pitchFamily="34" charset="0"/>
              <a:buChar char="◊"/>
              <a:defRPr sz="1800"/>
            </a:lvl4pPr>
            <a:lvl5pPr>
              <a:buClr>
                <a:schemeClr val="accent6"/>
              </a:buClr>
              <a:buFont typeface="Arial" pitchFamily="34" charset="0"/>
              <a:buChar char="◊"/>
              <a:defRPr sz="1800"/>
            </a:lvl5pPr>
          </a:lstStyle>
          <a:p>
            <a:pPr lvl="0"/>
            <a:r>
              <a:rPr lang="de-DE"/>
              <a:t>Textmasterformate durch Klicken bearbeiten</a:t>
            </a:r>
          </a:p>
          <a:p>
            <a:pPr lvl="1"/>
            <a:r>
              <a:rPr lang="de-DE"/>
              <a:t>Zweite Ebene</a:t>
            </a:r>
          </a:p>
          <a:p>
            <a:pPr lvl="2"/>
            <a:r>
              <a:rPr lang="de-DE"/>
              <a:t>Dritte Ebene</a:t>
            </a:r>
          </a:p>
        </p:txBody>
      </p:sp>
    </p:spTree>
    <p:extLst>
      <p:ext uri="{BB962C8B-B14F-4D97-AF65-F5344CB8AC3E}">
        <p14:creationId xmlns:p14="http://schemas.microsoft.com/office/powerpoint/2010/main" val="41038939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50825" y="368300"/>
            <a:ext cx="8642350" cy="1081088"/>
          </a:xfrm>
          <a:prstGeom prst="rect">
            <a:avLst/>
          </a:prstGeom>
          <a:noFill/>
          <a:ln w="9525">
            <a:noFill/>
            <a:miter lim="800000"/>
            <a:headEnd/>
            <a:tailEnd/>
          </a:ln>
          <a:effectLst/>
        </p:spPr>
        <p:txBody>
          <a:bodyPr wrap="none" anchor="ctr"/>
          <a:lstStyle/>
          <a:p>
            <a:pPr>
              <a:defRPr/>
            </a:pPr>
            <a:endParaRPr lang="en-US" noProof="0"/>
          </a:p>
        </p:txBody>
      </p:sp>
      <p:sp>
        <p:nvSpPr>
          <p:cNvPr id="1027" name="Rectangle 3"/>
          <p:cNvSpPr>
            <a:spLocks noGrp="1" noChangeArrowheads="1"/>
          </p:cNvSpPr>
          <p:nvPr>
            <p:ph type="title"/>
          </p:nvPr>
        </p:nvSpPr>
        <p:spPr bwMode="auto">
          <a:xfrm>
            <a:off x="358775" y="488950"/>
            <a:ext cx="6499225" cy="838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6150" name="Rectangle 6"/>
          <p:cNvSpPr>
            <a:spLocks noChangeArrowheads="1"/>
          </p:cNvSpPr>
          <p:nvPr/>
        </p:nvSpPr>
        <p:spPr bwMode="auto">
          <a:xfrm>
            <a:off x="250825" y="196850"/>
            <a:ext cx="8642350" cy="144463"/>
          </a:xfrm>
          <a:prstGeom prst="rect">
            <a:avLst/>
          </a:prstGeom>
          <a:solidFill>
            <a:srgbClr val="003399"/>
          </a:solidFill>
          <a:ln w="3175">
            <a:noFill/>
            <a:miter lim="800000"/>
            <a:headEnd/>
            <a:tailEnd/>
          </a:ln>
        </p:spPr>
        <p:txBody>
          <a:bodyPr/>
          <a:lstStyle/>
          <a:p>
            <a:pPr>
              <a:defRPr/>
            </a:pPr>
            <a:endParaRPr lang="en-US" noProof="0"/>
          </a:p>
        </p:txBody>
      </p:sp>
      <p:sp>
        <p:nvSpPr>
          <p:cNvPr id="6152" name="Line 8"/>
          <p:cNvSpPr>
            <a:spLocks noChangeShapeType="1"/>
          </p:cNvSpPr>
          <p:nvPr/>
        </p:nvSpPr>
        <p:spPr bwMode="auto">
          <a:xfrm>
            <a:off x="250825" y="1449388"/>
            <a:ext cx="8640763" cy="0"/>
          </a:xfrm>
          <a:prstGeom prst="line">
            <a:avLst/>
          </a:prstGeom>
          <a:noFill/>
          <a:ln w="7620">
            <a:solidFill>
              <a:srgbClr val="000000"/>
            </a:solidFill>
            <a:round/>
            <a:headEnd/>
            <a:tailEnd/>
          </a:ln>
        </p:spPr>
        <p:txBody>
          <a:bodyPr/>
          <a:lstStyle/>
          <a:p>
            <a:pPr>
              <a:defRPr/>
            </a:pPr>
            <a:endParaRPr lang="en-US" noProof="0"/>
          </a:p>
        </p:txBody>
      </p:sp>
      <p:sp>
        <p:nvSpPr>
          <p:cNvPr id="6153" name="Line 9"/>
          <p:cNvSpPr>
            <a:spLocks noChangeShapeType="1"/>
          </p:cNvSpPr>
          <p:nvPr/>
        </p:nvSpPr>
        <p:spPr bwMode="auto">
          <a:xfrm>
            <a:off x="252413" y="6489700"/>
            <a:ext cx="8640762" cy="0"/>
          </a:xfrm>
          <a:prstGeom prst="line">
            <a:avLst/>
          </a:prstGeom>
          <a:noFill/>
          <a:ln w="7620">
            <a:solidFill>
              <a:srgbClr val="000000"/>
            </a:solidFill>
            <a:round/>
            <a:headEnd/>
            <a:tailEnd/>
          </a:ln>
        </p:spPr>
        <p:txBody>
          <a:bodyPr/>
          <a:lstStyle/>
          <a:p>
            <a:pPr>
              <a:defRPr/>
            </a:pPr>
            <a:endParaRPr lang="en-US" noProof="0"/>
          </a:p>
        </p:txBody>
      </p:sp>
      <p:sp>
        <p:nvSpPr>
          <p:cNvPr id="6154" name="Rectangle 10"/>
          <p:cNvSpPr>
            <a:spLocks noChangeArrowheads="1"/>
          </p:cNvSpPr>
          <p:nvPr/>
        </p:nvSpPr>
        <p:spPr bwMode="auto">
          <a:xfrm>
            <a:off x="250825" y="366713"/>
            <a:ext cx="8640763" cy="14287"/>
          </a:xfrm>
          <a:prstGeom prst="rect">
            <a:avLst/>
          </a:prstGeom>
          <a:solidFill>
            <a:srgbClr val="000000"/>
          </a:solidFill>
          <a:ln w="9525">
            <a:noFill/>
            <a:miter lim="800000"/>
            <a:headEnd/>
            <a:tailEnd/>
          </a:ln>
          <a:effectLst/>
        </p:spPr>
        <p:txBody>
          <a:bodyPr wrap="none" anchor="ctr"/>
          <a:lstStyle/>
          <a:p>
            <a:pPr>
              <a:defRPr/>
            </a:pPr>
            <a:endParaRPr lang="en-US" noProof="0"/>
          </a:p>
        </p:txBody>
      </p:sp>
      <p:pic>
        <p:nvPicPr>
          <p:cNvPr id="14" name="Bild 14" descr="logo+claim.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7867" y="488950"/>
            <a:ext cx="186690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platzhalter 11"/>
          <p:cNvSpPr txBox="1">
            <a:spLocks/>
          </p:cNvSpPr>
          <p:nvPr/>
        </p:nvSpPr>
        <p:spPr>
          <a:xfrm>
            <a:off x="8286775" y="6500834"/>
            <a:ext cx="500037" cy="285750"/>
          </a:xfrm>
          <a:prstGeom prst="rect">
            <a:avLst/>
          </a:prstGeom>
        </p:spPr>
        <p:txBody>
          <a:bodyPr/>
          <a:lstStyle>
            <a:lvl1pPr>
              <a:buNone/>
              <a:defRPr sz="1100">
                <a:solidFill>
                  <a:schemeClr val="bg1">
                    <a:lumMod val="50000"/>
                  </a:schemeClr>
                </a:solidFill>
              </a:defRPr>
            </a:lvl1pPr>
          </a:lstStyle>
          <a:p>
            <a:pPr marL="179388" marR="0" lvl="0" indent="-179388" algn="l" defTabSz="914400" rtl="0" eaLnBrk="0" fontAlgn="base" latinLnBrk="0" hangingPunct="0">
              <a:lnSpc>
                <a:spcPct val="100000"/>
              </a:lnSpc>
              <a:spcBef>
                <a:spcPct val="20000"/>
              </a:spcBef>
              <a:spcAft>
                <a:spcPct val="0"/>
              </a:spcAft>
              <a:buClrTx/>
              <a:buSzTx/>
              <a:buFont typeface="Wingdings" pitchFamily="2" charset="2"/>
              <a:buNone/>
              <a:tabLst/>
              <a:defRPr/>
            </a:pPr>
            <a:fld id="{B9C6E71A-992C-4F05-B762-B7E31BE71CB9}" type="slidenum">
              <a:rPr kumimoji="0" lang="de-DE" sz="1100" b="0" i="0" u="none" strike="noStrike" kern="0" cap="none" spc="0" normalizeH="0" baseline="0" noProof="0" smtClean="0">
                <a:ln>
                  <a:noFill/>
                </a:ln>
                <a:solidFill>
                  <a:schemeClr val="bg1">
                    <a:lumMod val="50000"/>
                  </a:schemeClr>
                </a:solidFill>
                <a:effectLst/>
                <a:uLnTx/>
                <a:uFillTx/>
                <a:latin typeface="+mn-lt"/>
                <a:ea typeface="+mn-ea"/>
                <a:cs typeface="+mn-cs"/>
              </a:rPr>
              <a:pPr marL="179388" marR="0" lvl="0" indent="-179388" algn="l" defTabSz="914400" rtl="0" eaLnBrk="0" fontAlgn="base" latinLnBrk="0" hangingPunct="0">
                <a:lnSpc>
                  <a:spcPct val="100000"/>
                </a:lnSpc>
                <a:spcBef>
                  <a:spcPct val="20000"/>
                </a:spcBef>
                <a:spcAft>
                  <a:spcPct val="0"/>
                </a:spcAft>
                <a:buClrTx/>
                <a:buSzTx/>
                <a:buFont typeface="Wingdings" pitchFamily="2" charset="2"/>
                <a:buNone/>
                <a:tabLst/>
                <a:defRPr/>
              </a:pPr>
              <a:t>‹#›</a:t>
            </a:fld>
            <a:endParaRPr kumimoji="0" lang="de-DE" sz="1100" b="0" i="0" u="none" strike="noStrike" kern="0" cap="none" spc="0" normalizeH="0" baseline="0" noProof="0" dirty="0">
              <a:ln>
                <a:noFill/>
              </a:ln>
              <a:solidFill>
                <a:schemeClr val="bg1">
                  <a:lumMod val="50000"/>
                </a:schemeClr>
              </a:solidFill>
              <a:effectLst/>
              <a:uLnTx/>
              <a:uFillTx/>
              <a:latin typeface="+mn-lt"/>
              <a:ea typeface="+mn-ea"/>
              <a:cs typeface="+mn-cs"/>
            </a:endParaRPr>
          </a:p>
        </p:txBody>
      </p:sp>
      <p:pic>
        <p:nvPicPr>
          <p:cNvPr id="10" name="Bild 14" descr="logo+claim.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037867" y="488950"/>
            <a:ext cx="186690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Lst>
  <p:hf sldNum="0" hdr="0" ftr="0" dt="0"/>
  <p:txStyles>
    <p:titleStyle>
      <a:lvl1pPr algn="l" rtl="0" eaLnBrk="1" fontAlgn="base" hangingPunct="1">
        <a:spcBef>
          <a:spcPct val="0"/>
        </a:spcBef>
        <a:spcAft>
          <a:spcPct val="0"/>
        </a:spcAft>
        <a:defRPr sz="2400" b="1" i="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179388" indent="-179388" algn="l" rtl="0" eaLnBrk="1" fontAlgn="base" hangingPunct="1">
        <a:spcBef>
          <a:spcPct val="20000"/>
        </a:spcBef>
        <a:spcAft>
          <a:spcPct val="0"/>
        </a:spcAft>
        <a:buFont typeface="Wingdings" pitchFamily="2" charset="2"/>
        <a:buChar char="§"/>
        <a:defRPr sz="2000">
          <a:solidFill>
            <a:schemeClr val="tx1"/>
          </a:solidFill>
          <a:latin typeface="+mn-lt"/>
          <a:ea typeface="+mn-ea"/>
          <a:cs typeface="+mn-cs"/>
        </a:defRPr>
      </a:lvl1pPr>
      <a:lvl2pPr marL="349250" indent="-168275" algn="l" rtl="0" eaLnBrk="1" fontAlgn="base" hangingPunct="1">
        <a:spcBef>
          <a:spcPct val="20000"/>
        </a:spcBef>
        <a:spcAft>
          <a:spcPct val="0"/>
        </a:spcAft>
        <a:buFont typeface="Wingdings" pitchFamily="2" charset="2"/>
        <a:buChar char="§"/>
        <a:defRPr>
          <a:solidFill>
            <a:schemeClr val="tx1"/>
          </a:solidFill>
          <a:latin typeface="+mn-lt"/>
        </a:defRPr>
      </a:lvl2pPr>
      <a:lvl3pPr marL="538163" indent="-187325" algn="l" rtl="0" eaLnBrk="1" fontAlgn="base" hangingPunct="1">
        <a:spcBef>
          <a:spcPct val="20000"/>
        </a:spcBef>
        <a:spcAft>
          <a:spcPct val="0"/>
        </a:spcAft>
        <a:buFont typeface="Wingdings" pitchFamily="2" charset="2"/>
        <a:buChar char="§"/>
        <a:defRPr>
          <a:solidFill>
            <a:schemeClr val="tx1"/>
          </a:solidFill>
          <a:latin typeface="+mn-lt"/>
        </a:defRPr>
      </a:lvl3pPr>
      <a:lvl4pPr marL="717550" indent="-173038" algn="l" rtl="0" eaLnBrk="1" fontAlgn="base" hangingPunct="1">
        <a:spcBef>
          <a:spcPct val="20000"/>
        </a:spcBef>
        <a:spcAft>
          <a:spcPct val="0"/>
        </a:spcAft>
        <a:buFont typeface="Wingdings" pitchFamily="2" charset="2"/>
        <a:buChar char="§"/>
        <a:defRPr sz="1600">
          <a:solidFill>
            <a:schemeClr val="tx1"/>
          </a:solidFill>
          <a:latin typeface="+mn-lt"/>
        </a:defRPr>
      </a:lvl4pPr>
      <a:lvl5pPr marL="908050" indent="-188913" algn="l" rtl="0" eaLnBrk="1" fontAlgn="base" hangingPunct="1">
        <a:spcBef>
          <a:spcPct val="20000"/>
        </a:spcBef>
        <a:spcAft>
          <a:spcPct val="0"/>
        </a:spcAft>
        <a:buFont typeface="Wingdings" pitchFamily="2" charset="2"/>
        <a:buChar char="§"/>
        <a:defRPr sz="1600">
          <a:solidFill>
            <a:schemeClr val="tx1"/>
          </a:solidFill>
          <a:latin typeface="+mn-lt"/>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jantic/DeOldify"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lengstrom/fast-style-transfe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Make-Your-Own-Neural-Network-ebook/dp/B01EER4Z4G/" TargetMode="External"/><Relationship Id="rId2" Type="http://schemas.openxmlformats.org/officeDocument/2006/relationships/hyperlink" Target="http://www.deeplearningbook.org/contents/intro.html"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hyperlink" Target="http://playground.tensorflow.org/"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proceedings.mlr.press/v9/glorot10a/glorot10a.pdf"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becominghuman.ai/what-is-deep-learning-and-its-advantages-16b74bc541a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googleresearch.blogspot.de/2014/0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58775" y="1879600"/>
            <a:ext cx="8099425" cy="939800"/>
          </a:xfrm>
        </p:spPr>
        <p:txBody>
          <a:bodyPr/>
          <a:lstStyle/>
          <a:p>
            <a:r>
              <a:rPr lang="en-US" sz="2000" noProof="0" dirty="0"/>
              <a:t>Lecture</a:t>
            </a:r>
            <a:br>
              <a:rPr lang="en-US" noProof="0" dirty="0"/>
            </a:br>
            <a:r>
              <a:rPr lang="en-US" noProof="0" dirty="0"/>
              <a:t>Foundations of Artificial Intelligence</a:t>
            </a:r>
            <a:br>
              <a:rPr lang="en-US" noProof="0" dirty="0"/>
            </a:br>
            <a:br>
              <a:rPr lang="en-US" noProof="0" dirty="0"/>
            </a:br>
            <a:r>
              <a:rPr lang="en-US" sz="2400" noProof="0" dirty="0"/>
              <a:t>Part 11 – </a:t>
            </a:r>
            <a:r>
              <a:rPr lang="en-US" sz="2400" dirty="0"/>
              <a:t>Deep Learning (Part 1)</a:t>
            </a:r>
            <a:br>
              <a:rPr lang="en-US" noProof="0" dirty="0"/>
            </a:br>
            <a:endParaRPr lang="en-US" noProof="0" dirty="0"/>
          </a:p>
        </p:txBody>
      </p:sp>
      <p:sp>
        <p:nvSpPr>
          <p:cNvPr id="4" name="Rectangle 3"/>
          <p:cNvSpPr>
            <a:spLocks noGrp="1" noChangeArrowheads="1"/>
          </p:cNvSpPr>
          <p:nvPr>
            <p:ph type="subTitle" idx="1"/>
          </p:nvPr>
        </p:nvSpPr>
        <p:spPr>
          <a:xfrm>
            <a:off x="381000" y="4419600"/>
            <a:ext cx="6734175" cy="1905000"/>
          </a:xfrm>
        </p:spPr>
        <p:txBody>
          <a:bodyPr/>
          <a:lstStyle/>
          <a:p>
            <a:pPr eaLnBrk="1" hangingPunct="1"/>
            <a:r>
              <a:rPr lang="en-US" noProof="0" dirty="0" err="1">
                <a:solidFill>
                  <a:schemeClr val="tx1"/>
                </a:solidFill>
                <a:latin typeface="Verdana" pitchFamily="34" charset="0"/>
              </a:rPr>
              <a:t>Torsten</a:t>
            </a:r>
            <a:r>
              <a:rPr lang="en-US" noProof="0" dirty="0">
                <a:solidFill>
                  <a:schemeClr val="tx1"/>
                </a:solidFill>
                <a:latin typeface="Verdana" pitchFamily="34" charset="0"/>
              </a:rPr>
              <a:t> </a:t>
            </a:r>
            <a:r>
              <a:rPr lang="en-US" noProof="0" dirty="0" err="1">
                <a:solidFill>
                  <a:schemeClr val="tx1"/>
                </a:solidFill>
                <a:latin typeface="Verdana" pitchFamily="34" charset="0"/>
              </a:rPr>
              <a:t>Zesch</a:t>
            </a:r>
            <a:endParaRPr lang="en-US" noProof="0" dirty="0">
              <a:solidFill>
                <a:schemeClr val="tx1"/>
              </a:solidFill>
              <a:latin typeface="Verdana" pitchFamily="34" charset="0"/>
            </a:endParaRPr>
          </a:p>
          <a:p>
            <a:pPr eaLnBrk="1" hangingPunct="1"/>
            <a:endParaRPr lang="en-US" noProof="0" dirty="0">
              <a:solidFill>
                <a:schemeClr val="tx1"/>
              </a:solidFill>
              <a:latin typeface="Verdana" pitchFamily="34" charset="0"/>
            </a:endParaRPr>
          </a:p>
          <a:p>
            <a:pPr eaLnBrk="1" hangingPunct="1"/>
            <a:br>
              <a:rPr lang="en-US" noProof="0" dirty="0">
                <a:solidFill>
                  <a:schemeClr val="tx1"/>
                </a:solidFill>
                <a:latin typeface="Verdana" pitchFamily="34" charset="0"/>
              </a:rPr>
            </a:br>
            <a:r>
              <a:rPr lang="en-US" noProof="0" dirty="0">
                <a:solidFill>
                  <a:schemeClr val="tx1"/>
                </a:solidFill>
                <a:latin typeface="Verdana" pitchFamily="34" charset="0"/>
              </a:rPr>
              <a:t>Language Technology Lab</a:t>
            </a:r>
          </a:p>
          <a:p>
            <a:pPr eaLnBrk="1" hangingPunct="1"/>
            <a:r>
              <a:rPr lang="en-US" noProof="0" dirty="0" err="1">
                <a:solidFill>
                  <a:schemeClr val="tx1"/>
                </a:solidFill>
                <a:latin typeface="Verdana" pitchFamily="34" charset="0"/>
              </a:rPr>
              <a:t>Universität</a:t>
            </a:r>
            <a:r>
              <a:rPr lang="en-US" noProof="0" dirty="0">
                <a:solidFill>
                  <a:schemeClr val="tx1"/>
                </a:solidFill>
                <a:latin typeface="Verdana" pitchFamily="34" charset="0"/>
              </a:rPr>
              <a:t> Duisburg-Essen</a:t>
            </a:r>
          </a:p>
        </p:txBody>
      </p:sp>
    </p:spTree>
    <p:extLst>
      <p:ext uri="{BB962C8B-B14F-4D97-AF65-F5344CB8AC3E}">
        <p14:creationId xmlns:p14="http://schemas.microsoft.com/office/powerpoint/2010/main" val="392722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happened in 2010?</a:t>
            </a:r>
          </a:p>
        </p:txBody>
      </p:sp>
      <p:sp>
        <p:nvSpPr>
          <p:cNvPr id="3" name="Inhaltsplatzhalter 2"/>
          <p:cNvSpPr>
            <a:spLocks noGrp="1"/>
          </p:cNvSpPr>
          <p:nvPr>
            <p:ph idx="1"/>
          </p:nvPr>
        </p:nvSpPr>
        <p:spPr>
          <a:prstGeom prst="rect">
            <a:avLst/>
          </a:prstGeom>
        </p:spPr>
        <p:txBody>
          <a:bodyPr/>
          <a:lstStyle/>
          <a:p>
            <a:pPr marL="0" indent="0">
              <a:buNone/>
            </a:pP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5840" y="2852936"/>
            <a:ext cx="7452320" cy="3332654"/>
          </a:xfrm>
          <a:prstGeom prst="rect">
            <a:avLst/>
          </a:prstGeom>
        </p:spPr>
      </p:pic>
      <p:sp>
        <p:nvSpPr>
          <p:cNvPr id="6" name="Inhaltsplatzhalter 2">
            <a:extLst>
              <a:ext uri="{FF2B5EF4-FFF2-40B4-BE49-F238E27FC236}">
                <a16:creationId xmlns:a16="http://schemas.microsoft.com/office/drawing/2014/main" id="{5215C1F7-769A-FE48-85B5-3F6AD53748A1}"/>
              </a:ext>
            </a:extLst>
          </p:cNvPr>
          <p:cNvSpPr txBox="1">
            <a:spLocks/>
          </p:cNvSpPr>
          <p:nvPr/>
        </p:nvSpPr>
        <p:spPr>
          <a:xfrm>
            <a:off x="284001" y="1592262"/>
            <a:ext cx="8640763" cy="1836737"/>
          </a:xfrm>
          <a:prstGeom prst="rect">
            <a:avLst/>
          </a:prstGeom>
        </p:spPr>
        <p:txBody>
          <a:bodyPr/>
          <a:lstStyle>
            <a:lvl1pPr marL="265113" indent="-265113" algn="l" rtl="0" eaLnBrk="1" fontAlgn="base" hangingPunct="1">
              <a:spcBef>
                <a:spcPct val="20000"/>
              </a:spcBef>
              <a:spcAft>
                <a:spcPct val="0"/>
              </a:spcAft>
              <a:buClr>
                <a:schemeClr val="accent6"/>
              </a:buClr>
              <a:buFont typeface="Arial" pitchFamily="34" charset="0"/>
              <a:buChar char="◊"/>
              <a:defRPr sz="2200">
                <a:solidFill>
                  <a:schemeClr val="tx1"/>
                </a:solidFill>
                <a:latin typeface="+mn-lt"/>
                <a:ea typeface="+mn-ea"/>
                <a:cs typeface="+mn-cs"/>
              </a:defRPr>
            </a:lvl1pPr>
            <a:lvl2pPr marL="446088" indent="-265113" algn="l" rtl="0" eaLnBrk="1" fontAlgn="base" hangingPunct="1">
              <a:spcBef>
                <a:spcPct val="20000"/>
              </a:spcBef>
              <a:spcAft>
                <a:spcPct val="0"/>
              </a:spcAft>
              <a:buClr>
                <a:schemeClr val="accent6"/>
              </a:buClr>
              <a:buFont typeface="Arial" pitchFamily="34" charset="0"/>
              <a:buChar char="◊"/>
              <a:defRPr sz="2000">
                <a:solidFill>
                  <a:schemeClr val="tx1"/>
                </a:solidFill>
                <a:latin typeface="+mn-lt"/>
              </a:defRPr>
            </a:lvl2pPr>
            <a:lvl3pPr marL="627063" indent="-276225" algn="l" rtl="0" eaLnBrk="1" fontAlgn="base" hangingPunct="1">
              <a:spcBef>
                <a:spcPct val="20000"/>
              </a:spcBef>
              <a:spcAft>
                <a:spcPct val="0"/>
              </a:spcAft>
              <a:buClr>
                <a:schemeClr val="accent6"/>
              </a:buClr>
              <a:buFont typeface="Arial" pitchFamily="34" charset="0"/>
              <a:buChar char="◊"/>
              <a:defRPr sz="2000">
                <a:solidFill>
                  <a:schemeClr val="tx1"/>
                </a:solidFill>
                <a:latin typeface="+mn-lt"/>
              </a:defRPr>
            </a:lvl3pPr>
            <a:lvl4pPr marL="717550" indent="-173038" algn="l" rtl="0" eaLnBrk="1" fontAlgn="base" hangingPunct="1">
              <a:spcBef>
                <a:spcPct val="20000"/>
              </a:spcBef>
              <a:spcAft>
                <a:spcPct val="0"/>
              </a:spcAft>
              <a:buClr>
                <a:schemeClr val="accent6"/>
              </a:buClr>
              <a:buFont typeface="Arial" pitchFamily="34" charset="0"/>
              <a:buChar char="◊"/>
              <a:defRPr sz="1800">
                <a:solidFill>
                  <a:schemeClr val="tx1"/>
                </a:solidFill>
                <a:latin typeface="+mn-lt"/>
              </a:defRPr>
            </a:lvl4pPr>
            <a:lvl5pPr marL="908050" indent="-188913" algn="l" rtl="0" eaLnBrk="1" fontAlgn="base" hangingPunct="1">
              <a:spcBef>
                <a:spcPct val="20000"/>
              </a:spcBef>
              <a:spcAft>
                <a:spcPct val="0"/>
              </a:spcAft>
              <a:buClr>
                <a:schemeClr val="accent6"/>
              </a:buClr>
              <a:buFont typeface="Arial" pitchFamily="34" charset="0"/>
              <a:buChar char="◊"/>
              <a:defRPr sz="1800">
                <a:solidFill>
                  <a:schemeClr val="tx1"/>
                </a:solidFill>
                <a:latin typeface="+mn-lt"/>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a:buFont typeface="Arial" panose="020B0604020202020204" pitchFamily="34" charset="0"/>
              <a:buChar char="•"/>
            </a:pPr>
            <a:r>
              <a:rPr lang="en-US" sz="2400" dirty="0"/>
              <a:t>Abdel-</a:t>
            </a:r>
            <a:r>
              <a:rPr lang="en-US" sz="2400" dirty="0" err="1"/>
              <a:t>rahman</a:t>
            </a:r>
            <a:r>
              <a:rPr lang="en-US" sz="2400" dirty="0"/>
              <a:t> Mohamed, Dong Yu, Li Deng  (2010): </a:t>
            </a:r>
            <a:br>
              <a:rPr lang="en-US" sz="2400" dirty="0"/>
            </a:br>
            <a:r>
              <a:rPr lang="en-US" sz="2400" i="1" dirty="0"/>
              <a:t>Investigation of Full-Sequence Training of Deep Belief Networks  for Speech Recognition</a:t>
            </a:r>
            <a:br>
              <a:rPr lang="en-US" sz="2400" i="1" dirty="0"/>
            </a:br>
            <a:endParaRPr lang="en-US" sz="2400" kern="0" dirty="0"/>
          </a:p>
        </p:txBody>
      </p:sp>
    </p:spTree>
    <p:extLst>
      <p:ext uri="{BB962C8B-B14F-4D97-AF65-F5344CB8AC3E}">
        <p14:creationId xmlns:p14="http://schemas.microsoft.com/office/powerpoint/2010/main" val="240230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Breakthroughs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400" y="1752600"/>
            <a:ext cx="8229600" cy="4274222"/>
          </a:xfrm>
          <a:prstGeom prst="rect">
            <a:avLst/>
          </a:prstGeom>
        </p:spPr>
      </p:pic>
    </p:spTree>
    <p:extLst>
      <p:ext uri="{BB962C8B-B14F-4D97-AF65-F5344CB8AC3E}">
        <p14:creationId xmlns:p14="http://schemas.microsoft.com/office/powerpoint/2010/main" val="76555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Breakthroughs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1676400"/>
            <a:ext cx="6096000" cy="4568606"/>
          </a:xfrm>
          <a:prstGeom prst="rect">
            <a:avLst/>
          </a:prstGeom>
        </p:spPr>
      </p:pic>
    </p:spTree>
    <p:extLst>
      <p:ext uri="{BB962C8B-B14F-4D97-AF65-F5344CB8AC3E}">
        <p14:creationId xmlns:p14="http://schemas.microsoft.com/office/powerpoint/2010/main" val="88569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25B16-6250-6145-99EF-A21471E47BD9}"/>
              </a:ext>
            </a:extLst>
          </p:cNvPr>
          <p:cNvSpPr>
            <a:spLocks noGrp="1"/>
          </p:cNvSpPr>
          <p:nvPr>
            <p:ph type="title"/>
          </p:nvPr>
        </p:nvSpPr>
        <p:spPr/>
        <p:txBody>
          <a:bodyPr/>
          <a:lstStyle/>
          <a:p>
            <a:r>
              <a:rPr lang="en-US" dirty="0"/>
              <a:t>Alpha Zero</a:t>
            </a:r>
          </a:p>
        </p:txBody>
      </p:sp>
      <p:pic>
        <p:nvPicPr>
          <p:cNvPr id="9" name="Content Placeholder 8">
            <a:extLst>
              <a:ext uri="{FF2B5EF4-FFF2-40B4-BE49-F238E27FC236}">
                <a16:creationId xmlns:a16="http://schemas.microsoft.com/office/drawing/2014/main" id="{3C8F351A-94FE-2542-8D1F-211C7ABA7A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772816"/>
            <a:ext cx="6912768" cy="4533545"/>
          </a:xfrm>
        </p:spPr>
      </p:pic>
    </p:spTree>
    <p:extLst>
      <p:ext uri="{BB962C8B-B14F-4D97-AF65-F5344CB8AC3E}">
        <p14:creationId xmlns:p14="http://schemas.microsoft.com/office/powerpoint/2010/main" val="593777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AB14-814A-3342-A0D4-61FE4B7914DB}"/>
              </a:ext>
            </a:extLst>
          </p:cNvPr>
          <p:cNvSpPr>
            <a:spLocks noGrp="1"/>
          </p:cNvSpPr>
          <p:nvPr>
            <p:ph type="title"/>
          </p:nvPr>
        </p:nvSpPr>
        <p:spPr/>
        <p:txBody>
          <a:bodyPr/>
          <a:lstStyle/>
          <a:p>
            <a:r>
              <a:rPr lang="en-DE" dirty="0"/>
              <a:t>Cool Projects</a:t>
            </a:r>
          </a:p>
        </p:txBody>
      </p:sp>
      <p:sp>
        <p:nvSpPr>
          <p:cNvPr id="3" name="Content Placeholder 2">
            <a:extLst>
              <a:ext uri="{FF2B5EF4-FFF2-40B4-BE49-F238E27FC236}">
                <a16:creationId xmlns:a16="http://schemas.microsoft.com/office/drawing/2014/main" id="{56FDCB53-5BCA-6B40-836E-E713BD5F7F68}"/>
              </a:ext>
            </a:extLst>
          </p:cNvPr>
          <p:cNvSpPr>
            <a:spLocks noGrp="1"/>
          </p:cNvSpPr>
          <p:nvPr>
            <p:ph idx="1"/>
          </p:nvPr>
        </p:nvSpPr>
        <p:spPr/>
        <p:txBody>
          <a:bodyPr/>
          <a:lstStyle/>
          <a:p>
            <a:pPr>
              <a:buFont typeface="Arial" panose="020B0604020202020204" pitchFamily="34" charset="0"/>
              <a:buChar char="•"/>
            </a:pPr>
            <a:r>
              <a:rPr lang="en-GB" dirty="0">
                <a:hlinkClick r:id="rId2"/>
              </a:rPr>
              <a:t>https://github.com/jantic/DeOldify</a:t>
            </a:r>
            <a:endParaRPr lang="en-GB" dirty="0"/>
          </a:p>
          <a:p>
            <a:pPr>
              <a:buFont typeface="Arial" panose="020B0604020202020204" pitchFamily="34" charset="0"/>
              <a:buChar char="•"/>
            </a:pPr>
            <a:endParaRPr lang="en-DE" dirty="0"/>
          </a:p>
        </p:txBody>
      </p:sp>
      <p:pic>
        <p:nvPicPr>
          <p:cNvPr id="5" name="Picture 4" descr="A bridge over a body of water&#10;&#10;Description automatically generated">
            <a:extLst>
              <a:ext uri="{FF2B5EF4-FFF2-40B4-BE49-F238E27FC236}">
                <a16:creationId xmlns:a16="http://schemas.microsoft.com/office/drawing/2014/main" id="{D357F7EC-48CE-364F-B533-FC7F7999F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33" y="2636912"/>
            <a:ext cx="7990546" cy="3197933"/>
          </a:xfrm>
          <a:prstGeom prst="rect">
            <a:avLst/>
          </a:prstGeom>
        </p:spPr>
      </p:pic>
    </p:spTree>
    <p:extLst>
      <p:ext uri="{BB962C8B-B14F-4D97-AF65-F5344CB8AC3E}">
        <p14:creationId xmlns:p14="http://schemas.microsoft.com/office/powerpoint/2010/main" val="133561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9AB14-814A-3342-A0D4-61FE4B7914DB}"/>
              </a:ext>
            </a:extLst>
          </p:cNvPr>
          <p:cNvSpPr>
            <a:spLocks noGrp="1"/>
          </p:cNvSpPr>
          <p:nvPr>
            <p:ph type="title"/>
          </p:nvPr>
        </p:nvSpPr>
        <p:spPr/>
        <p:txBody>
          <a:bodyPr/>
          <a:lstStyle/>
          <a:p>
            <a:r>
              <a:rPr lang="en-DE" dirty="0"/>
              <a:t>Cool Projects</a:t>
            </a:r>
          </a:p>
        </p:txBody>
      </p:sp>
      <p:sp>
        <p:nvSpPr>
          <p:cNvPr id="3" name="Content Placeholder 2">
            <a:extLst>
              <a:ext uri="{FF2B5EF4-FFF2-40B4-BE49-F238E27FC236}">
                <a16:creationId xmlns:a16="http://schemas.microsoft.com/office/drawing/2014/main" id="{56FDCB53-5BCA-6B40-836E-E713BD5F7F68}"/>
              </a:ext>
            </a:extLst>
          </p:cNvPr>
          <p:cNvSpPr>
            <a:spLocks noGrp="1"/>
          </p:cNvSpPr>
          <p:nvPr>
            <p:ph idx="1"/>
          </p:nvPr>
        </p:nvSpPr>
        <p:spPr/>
        <p:txBody>
          <a:bodyPr/>
          <a:lstStyle/>
          <a:p>
            <a:pPr>
              <a:buFont typeface="Arial" panose="020B0604020202020204" pitchFamily="34" charset="0"/>
              <a:buChar char="•"/>
            </a:pPr>
            <a:r>
              <a:rPr lang="en-GB" dirty="0">
                <a:hlinkClick r:id="rId2"/>
              </a:rPr>
              <a:t>https://github.com/lengstrom/fast-style-transfer</a:t>
            </a:r>
            <a:endParaRPr lang="en-GB" dirty="0"/>
          </a:p>
          <a:p>
            <a:pPr>
              <a:buFont typeface="Arial" panose="020B0604020202020204" pitchFamily="34" charset="0"/>
              <a:buChar char="•"/>
            </a:pPr>
            <a:endParaRPr lang="en-DE" dirty="0"/>
          </a:p>
        </p:txBody>
      </p:sp>
      <p:pic>
        <p:nvPicPr>
          <p:cNvPr id="5" name="Picture 4" descr="A picture containing photo, different, colorful, many&#10;&#10;Description automatically generated">
            <a:extLst>
              <a:ext uri="{FF2B5EF4-FFF2-40B4-BE49-F238E27FC236}">
                <a16:creationId xmlns:a16="http://schemas.microsoft.com/office/drawing/2014/main" id="{193A5A7F-8CCA-394F-AAD8-FEC10B118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861" y="2089481"/>
            <a:ext cx="6088690" cy="4336097"/>
          </a:xfrm>
          <a:prstGeom prst="rect">
            <a:avLst/>
          </a:prstGeom>
        </p:spPr>
      </p:pic>
    </p:spTree>
    <p:extLst>
      <p:ext uri="{BB962C8B-B14F-4D97-AF65-F5344CB8AC3E}">
        <p14:creationId xmlns:p14="http://schemas.microsoft.com/office/powerpoint/2010/main" val="3401344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C7E3-B320-804C-AB03-9A71445C531F}"/>
              </a:ext>
            </a:extLst>
          </p:cNvPr>
          <p:cNvSpPr>
            <a:spLocks noGrp="1"/>
          </p:cNvSpPr>
          <p:nvPr>
            <p:ph type="title"/>
          </p:nvPr>
        </p:nvSpPr>
        <p:spPr/>
        <p:txBody>
          <a:bodyPr/>
          <a:lstStyle/>
          <a:p>
            <a:r>
              <a:rPr lang="en-DE" dirty="0"/>
              <a:t>… but attention</a:t>
            </a:r>
          </a:p>
        </p:txBody>
      </p:sp>
      <p:pic>
        <p:nvPicPr>
          <p:cNvPr id="5" name="Picture 4" descr="A person taking a selfie&#10;&#10;Description automatically generated">
            <a:extLst>
              <a:ext uri="{FF2B5EF4-FFF2-40B4-BE49-F238E27FC236}">
                <a16:creationId xmlns:a16="http://schemas.microsoft.com/office/drawing/2014/main" id="{03297721-CC4F-D546-B72C-E71D9CEAC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024" y="1573574"/>
            <a:ext cx="4139952" cy="2006025"/>
          </a:xfrm>
          <a:prstGeom prst="rect">
            <a:avLst/>
          </a:prstGeom>
        </p:spPr>
      </p:pic>
      <p:pic>
        <p:nvPicPr>
          <p:cNvPr id="7" name="Picture 6" descr="A close up of a person&#10;&#10;Description automatically generated">
            <a:extLst>
              <a:ext uri="{FF2B5EF4-FFF2-40B4-BE49-F238E27FC236}">
                <a16:creationId xmlns:a16="http://schemas.microsoft.com/office/drawing/2014/main" id="{437BD678-5FF3-574C-91B1-7B2002286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89" y="4339321"/>
            <a:ext cx="3260929" cy="1635741"/>
          </a:xfrm>
          <a:prstGeom prst="rect">
            <a:avLst/>
          </a:prstGeom>
        </p:spPr>
      </p:pic>
      <p:pic>
        <p:nvPicPr>
          <p:cNvPr id="9" name="Picture 8" descr="A screen shot of a person&#10;&#10;Description automatically generated">
            <a:extLst>
              <a:ext uri="{FF2B5EF4-FFF2-40B4-BE49-F238E27FC236}">
                <a16:creationId xmlns:a16="http://schemas.microsoft.com/office/drawing/2014/main" id="{E0AFF720-0165-4A45-90B7-787B0F240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300" y="4064010"/>
            <a:ext cx="4562327" cy="2244011"/>
          </a:xfrm>
          <a:prstGeom prst="rect">
            <a:avLst/>
          </a:prstGeom>
        </p:spPr>
      </p:pic>
    </p:spTree>
    <p:extLst>
      <p:ext uri="{BB962C8B-B14F-4D97-AF65-F5344CB8AC3E}">
        <p14:creationId xmlns:p14="http://schemas.microsoft.com/office/powerpoint/2010/main" val="274424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DBAF2-2B98-C34E-BA92-B4C88BD7303C}"/>
              </a:ext>
            </a:extLst>
          </p:cNvPr>
          <p:cNvSpPr>
            <a:spLocks noGrp="1"/>
          </p:cNvSpPr>
          <p:nvPr>
            <p:ph type="title"/>
          </p:nvPr>
        </p:nvSpPr>
        <p:spPr/>
        <p:txBody>
          <a:bodyPr/>
          <a:lstStyle/>
          <a:p>
            <a:r>
              <a:rPr lang="en-US" dirty="0"/>
              <a:t>Why are neural networks so powerful?</a:t>
            </a:r>
          </a:p>
        </p:txBody>
      </p:sp>
      <p:sp>
        <p:nvSpPr>
          <p:cNvPr id="3" name="Inhaltsplatzhalter 2">
            <a:extLst>
              <a:ext uri="{FF2B5EF4-FFF2-40B4-BE49-F238E27FC236}">
                <a16:creationId xmlns:a16="http://schemas.microsoft.com/office/drawing/2014/main" id="{877F4EAD-222E-764B-ABFC-A401E078F976}"/>
              </a:ext>
            </a:extLst>
          </p:cNvPr>
          <p:cNvSpPr>
            <a:spLocks noGrp="1"/>
          </p:cNvSpPr>
          <p:nvPr>
            <p:ph idx="1"/>
          </p:nvPr>
        </p:nvSpPr>
        <p:spPr/>
        <p:txBody>
          <a:bodyPr/>
          <a:lstStyle/>
          <a:p>
            <a:pPr marL="0" indent="0">
              <a:buNone/>
            </a:pPr>
            <a:r>
              <a:rPr lang="en-US" dirty="0"/>
              <a:t>Non-linear activation functions</a:t>
            </a:r>
          </a:p>
          <a:p>
            <a:pPr lvl="1">
              <a:buFont typeface="Arial" panose="020B0604020202020204" pitchFamily="34" charset="0"/>
              <a:buChar char="•"/>
            </a:pPr>
            <a:r>
              <a:rPr lang="en-US" dirty="0"/>
              <a:t>Most problems do not follow linear relationships</a:t>
            </a:r>
          </a:p>
          <a:p>
            <a:pPr marL="0" indent="0">
              <a:buNone/>
            </a:pPr>
            <a:r>
              <a:rPr lang="en-US" dirty="0"/>
              <a:t>Hidden layers</a:t>
            </a:r>
          </a:p>
          <a:p>
            <a:pPr lvl="1">
              <a:buFont typeface="Arial" panose="020B0604020202020204" pitchFamily="34" charset="0"/>
              <a:buChar char="•"/>
            </a:pPr>
            <a:r>
              <a:rPr lang="en-US" dirty="0"/>
              <a:t>Reduce feature engineering</a:t>
            </a:r>
          </a:p>
          <a:p>
            <a:pPr lvl="1">
              <a:buFont typeface="Arial" panose="020B0604020202020204" pitchFamily="34" charset="0"/>
              <a:buChar char="•"/>
            </a:pPr>
            <a:r>
              <a:rPr lang="en-US" dirty="0"/>
              <a:t>Learn directly from low-level input</a:t>
            </a:r>
          </a:p>
          <a:p>
            <a:pPr lvl="1">
              <a:buFont typeface="Arial" panose="020B0604020202020204" pitchFamily="34" charset="0"/>
              <a:buChar char="•"/>
            </a:pPr>
            <a:r>
              <a:rPr lang="en-US" dirty="0"/>
              <a:t>Able to learn patterns in the data that humans were not able to anticipate</a:t>
            </a:r>
          </a:p>
          <a:p>
            <a:pPr marL="0" indent="0">
              <a:buNone/>
            </a:pPr>
            <a:r>
              <a:rPr lang="en-US" dirty="0"/>
              <a:t>Powerful architectures</a:t>
            </a:r>
          </a:p>
          <a:p>
            <a:pPr lvl="1">
              <a:buFont typeface="Arial" panose="020B0604020202020204" pitchFamily="34" charset="0"/>
              <a:buChar char="•"/>
            </a:pPr>
            <a:r>
              <a:rPr lang="en-US" dirty="0"/>
              <a:t>Recurrent neural networks, LSTMs, convolutional networks, etc.</a:t>
            </a:r>
          </a:p>
        </p:txBody>
      </p:sp>
    </p:spTree>
    <p:extLst>
      <p:ext uri="{BB962C8B-B14F-4D97-AF65-F5344CB8AC3E}">
        <p14:creationId xmlns:p14="http://schemas.microsoft.com/office/powerpoint/2010/main" val="2338658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E1DE1-33EF-614A-A5EF-1EB70B8EE119}"/>
              </a:ext>
            </a:extLst>
          </p:cNvPr>
          <p:cNvSpPr>
            <a:spLocks noGrp="1"/>
          </p:cNvSpPr>
          <p:nvPr>
            <p:ph type="title"/>
          </p:nvPr>
        </p:nvSpPr>
        <p:spPr/>
        <p:txBody>
          <a:bodyPr/>
          <a:lstStyle/>
          <a:p>
            <a:r>
              <a:rPr lang="en-US" dirty="0"/>
              <a:t>Why is working with neural networks so hard?</a:t>
            </a:r>
          </a:p>
        </p:txBody>
      </p:sp>
      <p:sp>
        <p:nvSpPr>
          <p:cNvPr id="3" name="Inhaltsplatzhalter 2">
            <a:extLst>
              <a:ext uri="{FF2B5EF4-FFF2-40B4-BE49-F238E27FC236}">
                <a16:creationId xmlns:a16="http://schemas.microsoft.com/office/drawing/2014/main" id="{723D321B-2EA4-044A-BE95-44D7E7A9F14E}"/>
              </a:ext>
            </a:extLst>
          </p:cNvPr>
          <p:cNvSpPr>
            <a:spLocks noGrp="1"/>
          </p:cNvSpPr>
          <p:nvPr>
            <p:ph idx="1"/>
          </p:nvPr>
        </p:nvSpPr>
        <p:spPr/>
        <p:txBody>
          <a:bodyPr/>
          <a:lstStyle/>
          <a:p>
            <a:pPr marL="0" indent="0">
              <a:buNone/>
            </a:pPr>
            <a:r>
              <a:rPr lang="en-US" dirty="0"/>
              <a:t>You need</a:t>
            </a:r>
          </a:p>
          <a:p>
            <a:pPr>
              <a:buFont typeface="Arial" panose="020B0604020202020204" pitchFamily="34" charset="0"/>
              <a:buChar char="•"/>
            </a:pPr>
            <a:r>
              <a:rPr lang="en-US" dirty="0"/>
              <a:t>a lot of data and a lot of computing power</a:t>
            </a:r>
          </a:p>
          <a:p>
            <a:pPr>
              <a:buFont typeface="Arial" panose="020B0604020202020204" pitchFamily="34" charset="0"/>
              <a:buChar char="•"/>
            </a:pPr>
            <a:r>
              <a:rPr lang="en-US" dirty="0"/>
              <a:t>Understanding of which network architecture works best for your problem</a:t>
            </a:r>
          </a:p>
          <a:p>
            <a:pPr>
              <a:buFont typeface="Arial" panose="020B0604020202020204" pitchFamily="34" charset="0"/>
              <a:buChar char="•"/>
            </a:pPr>
            <a:r>
              <a:rPr lang="en-US" dirty="0"/>
              <a:t>a lot of time/money for parameter optimization</a:t>
            </a:r>
          </a:p>
          <a:p>
            <a:pPr>
              <a:buFont typeface="Arial" panose="020B0604020202020204" pitchFamily="34" charset="0"/>
              <a:buChar char="•"/>
            </a:pPr>
            <a:endParaRPr lang="en-US" dirty="0">
              <a:sym typeface="Wingdings" pitchFamily="2" charset="2"/>
            </a:endParaRPr>
          </a:p>
          <a:p>
            <a:pPr marL="0" indent="0">
              <a:buNone/>
            </a:pPr>
            <a:r>
              <a:rPr lang="en-US" dirty="0">
                <a:sym typeface="Wingdings" pitchFamily="2" charset="2"/>
              </a:rPr>
              <a:t>As you don’t design the features, the outcome is really hard to interpret. What did the network learn?</a:t>
            </a:r>
            <a:endParaRPr lang="en-US" dirty="0"/>
          </a:p>
        </p:txBody>
      </p:sp>
    </p:spTree>
    <p:extLst>
      <p:ext uri="{BB962C8B-B14F-4D97-AF65-F5344CB8AC3E}">
        <p14:creationId xmlns:p14="http://schemas.microsoft.com/office/powerpoint/2010/main" val="3445062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
          <p:cNvSpPr txBox="1">
            <a:spLocks/>
          </p:cNvSpPr>
          <p:nvPr/>
        </p:nvSpPr>
        <p:spPr bwMode="auto">
          <a:xfrm>
            <a:off x="467544" y="2204864"/>
            <a:ext cx="8028384" cy="41721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Neural networks: </a:t>
            </a: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a retrospective</a:t>
            </a: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kumimoji="0" lang="en-US" b="1" i="0" u="none" strike="noStrike" kern="0" cap="none" spc="0" normalizeH="0" baseline="0" noProof="0" dirty="0">
              <a:ln>
                <a:noFill/>
              </a:ln>
              <a:solidFill>
                <a:schemeClr val="accent6"/>
              </a:solidFill>
              <a:effectLst/>
              <a:uLnTx/>
              <a:uFillTx/>
              <a:latin typeface="+mn-lt"/>
            </a:endParaRPr>
          </a:p>
        </p:txBody>
      </p:sp>
      <p:sp>
        <p:nvSpPr>
          <p:cNvPr id="6" name="Titel 1">
            <a:extLst>
              <a:ext uri="{FF2B5EF4-FFF2-40B4-BE49-F238E27FC236}">
                <a16:creationId xmlns:a16="http://schemas.microsoft.com/office/drawing/2014/main" id="{225E720D-D711-EA49-9FD6-7ED5D9A1016E}"/>
              </a:ext>
            </a:extLst>
          </p:cNvPr>
          <p:cNvSpPr>
            <a:spLocks noGrp="1"/>
          </p:cNvSpPr>
          <p:nvPr>
            <p:ph type="title"/>
          </p:nvPr>
        </p:nvSpPr>
        <p:spPr/>
        <p:txBody>
          <a:bodyPr/>
          <a:lstStyle/>
          <a:p>
            <a:r>
              <a:rPr lang="en-US" noProof="0" dirty="0"/>
              <a:t> </a:t>
            </a:r>
          </a:p>
        </p:txBody>
      </p:sp>
    </p:spTree>
    <p:extLst>
      <p:ext uri="{BB962C8B-B14F-4D97-AF65-F5344CB8AC3E}">
        <p14:creationId xmlns:p14="http://schemas.microsoft.com/office/powerpoint/2010/main" val="413982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9E8BBA-06C6-F44C-8AC9-38457A7570DF}"/>
              </a:ext>
            </a:extLst>
          </p:cNvPr>
          <p:cNvSpPr>
            <a:spLocks noGrp="1"/>
          </p:cNvSpPr>
          <p:nvPr>
            <p:ph type="title"/>
          </p:nvPr>
        </p:nvSpPr>
        <p:spPr/>
        <p:txBody>
          <a:bodyPr/>
          <a:lstStyle/>
          <a:p>
            <a:r>
              <a:rPr lang="en-US" dirty="0"/>
              <a:t>Reading</a:t>
            </a:r>
          </a:p>
        </p:txBody>
      </p:sp>
      <p:sp>
        <p:nvSpPr>
          <p:cNvPr id="3" name="Inhaltsplatzhalter 2">
            <a:extLst>
              <a:ext uri="{FF2B5EF4-FFF2-40B4-BE49-F238E27FC236}">
                <a16:creationId xmlns:a16="http://schemas.microsoft.com/office/drawing/2014/main" id="{E4A499DA-7930-F04B-B8EE-449C00C755F4}"/>
              </a:ext>
            </a:extLst>
          </p:cNvPr>
          <p:cNvSpPr>
            <a:spLocks noGrp="1"/>
          </p:cNvSpPr>
          <p:nvPr>
            <p:ph idx="1"/>
          </p:nvPr>
        </p:nvSpPr>
        <p:spPr/>
        <p:txBody>
          <a:bodyPr/>
          <a:lstStyle/>
          <a:p>
            <a:pPr marL="0" indent="0">
              <a:buNone/>
            </a:pPr>
            <a:r>
              <a:rPr lang="de-DE" b="1" dirty="0" err="1"/>
              <a:t>Mandatory</a:t>
            </a:r>
            <a:r>
              <a:rPr lang="de-DE" b="1" dirty="0"/>
              <a:t>: </a:t>
            </a:r>
          </a:p>
          <a:p>
            <a:pPr lvl="1">
              <a:buFont typeface="Arial" panose="020B0604020202020204" pitchFamily="34" charset="0"/>
              <a:buChar char="•"/>
            </a:pPr>
            <a:r>
              <a:rPr lang="de-DE" dirty="0"/>
              <a:t>Ian </a:t>
            </a:r>
            <a:r>
              <a:rPr lang="de-DE" dirty="0" err="1"/>
              <a:t>Goodfellow</a:t>
            </a:r>
            <a:r>
              <a:rPr lang="de-DE" dirty="0"/>
              <a:t>, </a:t>
            </a:r>
            <a:r>
              <a:rPr lang="de-DE" dirty="0" err="1"/>
              <a:t>Yoshua</a:t>
            </a:r>
            <a:r>
              <a:rPr lang="de-DE" dirty="0"/>
              <a:t> </a:t>
            </a:r>
            <a:r>
              <a:rPr lang="de-DE" dirty="0" err="1"/>
              <a:t>Bengio</a:t>
            </a:r>
            <a:r>
              <a:rPr lang="de-DE" dirty="0"/>
              <a:t>, Aaron </a:t>
            </a:r>
            <a:r>
              <a:rPr lang="de-DE" dirty="0" err="1"/>
              <a:t>Courville</a:t>
            </a:r>
            <a:r>
              <a:rPr lang="de-DE" dirty="0"/>
              <a:t>: </a:t>
            </a:r>
          </a:p>
          <a:p>
            <a:pPr lvl="1">
              <a:buFont typeface="Arial" panose="020B0604020202020204" pitchFamily="34" charset="0"/>
              <a:buChar char="•"/>
            </a:pPr>
            <a:r>
              <a:rPr lang="de-DE" dirty="0" err="1"/>
              <a:t>Deep</a:t>
            </a:r>
            <a:r>
              <a:rPr lang="de-DE" dirty="0"/>
              <a:t> Learning, </a:t>
            </a:r>
            <a:r>
              <a:rPr lang="de-DE" i="1" dirty="0" err="1"/>
              <a:t>Introduction</a:t>
            </a:r>
            <a:r>
              <a:rPr lang="de-DE" dirty="0"/>
              <a:t>, p.1-26</a:t>
            </a:r>
            <a:br>
              <a:rPr lang="de-DE" b="1" dirty="0"/>
            </a:br>
            <a:r>
              <a:rPr lang="en-US" dirty="0">
                <a:hlinkClick r:id="rId2"/>
              </a:rPr>
              <a:t>http://www.deeplearningbook.org/contents/intro.html</a:t>
            </a:r>
            <a:br>
              <a:rPr lang="en-US" dirty="0"/>
            </a:br>
            <a:endParaRPr lang="en-US" dirty="0"/>
          </a:p>
          <a:p>
            <a:pPr marL="0" indent="0">
              <a:buNone/>
            </a:pPr>
            <a:r>
              <a:rPr lang="en-US" b="1" dirty="0"/>
              <a:t>Optional: </a:t>
            </a:r>
          </a:p>
          <a:p>
            <a:pPr lvl="1">
              <a:buFont typeface="Arial" panose="020B0604020202020204" pitchFamily="34" charset="0"/>
              <a:buChar char="•"/>
            </a:pPr>
            <a:r>
              <a:rPr lang="en-US" dirty="0"/>
              <a:t>Tariq Rashid: </a:t>
            </a:r>
            <a:r>
              <a:rPr lang="en-US" i="1" dirty="0"/>
              <a:t>Make your own neural network</a:t>
            </a:r>
            <a:br>
              <a:rPr lang="en-US" i="1" dirty="0"/>
            </a:br>
            <a:r>
              <a:rPr lang="en-US" dirty="0">
                <a:hlinkClick r:id="rId3"/>
              </a:rPr>
              <a:t>https://www.amazon.com/Make-Your-Own-Neural-Network-ebook/dp/B01EER4Z4G/</a:t>
            </a:r>
            <a:endParaRPr lang="en-US" dirty="0"/>
          </a:p>
          <a:p>
            <a:pPr lvl="1">
              <a:buFont typeface="Arial" panose="020B0604020202020204" pitchFamily="34" charset="0"/>
              <a:buChar char="•"/>
            </a:pPr>
            <a:r>
              <a:rPr lang="en-US" dirty="0"/>
              <a:t>Very gentle step-by-step introduction</a:t>
            </a:r>
          </a:p>
          <a:p>
            <a:pPr lvl="1">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73876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History of Deep Learning</a:t>
            </a:r>
          </a:p>
        </p:txBody>
      </p:sp>
      <p:sp>
        <p:nvSpPr>
          <p:cNvPr id="3" name="Inhaltsplatzhalter 2"/>
          <p:cNvSpPr>
            <a:spLocks noGrp="1"/>
          </p:cNvSpPr>
          <p:nvPr>
            <p:ph idx="1"/>
          </p:nvPr>
        </p:nvSpPr>
        <p:spPr>
          <a:xfrm>
            <a:off x="251618" y="1628800"/>
            <a:ext cx="8640763" cy="4789487"/>
          </a:xfrm>
          <a:prstGeom prst="rect">
            <a:avLst/>
          </a:prstGeom>
        </p:spPr>
        <p:txBody>
          <a:bodyPr/>
          <a:lstStyle/>
          <a:p>
            <a:pPr marL="0" indent="0">
              <a:buNone/>
            </a:pPr>
            <a:r>
              <a:rPr lang="en-US" sz="2400" dirty="0"/>
              <a:t>Early booming (1950s – early 1960s)</a:t>
            </a:r>
          </a:p>
          <a:p>
            <a:pPr lvl="1">
              <a:buFont typeface="Arial" panose="020B0604020202020204" pitchFamily="34" charset="0"/>
              <a:buChar char="•"/>
            </a:pPr>
            <a:r>
              <a:rPr lang="en-US" sz="2000" dirty="0"/>
              <a:t>Rosenblatt (1958) , Perceptron</a:t>
            </a:r>
          </a:p>
          <a:p>
            <a:pPr lvl="1">
              <a:buFont typeface="Arial" panose="020B0604020202020204" pitchFamily="34" charset="0"/>
              <a:buChar char="•"/>
            </a:pPr>
            <a:r>
              <a:rPr lang="en-US" sz="2000" dirty="0" err="1"/>
              <a:t>Widrow</a:t>
            </a:r>
            <a:r>
              <a:rPr lang="en-US" sz="2000" dirty="0"/>
              <a:t> and Hoff (1960, 1962)</a:t>
            </a:r>
          </a:p>
          <a:p>
            <a:pPr lvl="2">
              <a:buFont typeface="Arial" panose="020B0604020202020204" pitchFamily="34" charset="0"/>
              <a:buChar char="•"/>
            </a:pPr>
            <a:r>
              <a:rPr lang="en-US" dirty="0"/>
              <a:t>Learning was rule-based on gradient descent</a:t>
            </a:r>
          </a:p>
          <a:p>
            <a:pPr lvl="2">
              <a:buFont typeface="Arial" panose="020B0604020202020204" pitchFamily="34" charset="0"/>
              <a:buChar char="•"/>
            </a:pPr>
            <a:endParaRPr lang="en-US" dirty="0"/>
          </a:p>
          <a:p>
            <a:pPr marL="0" indent="0">
              <a:buNone/>
            </a:pPr>
            <a:r>
              <a:rPr lang="en-US" sz="2600" dirty="0"/>
              <a:t>Setback (mid 1960s </a:t>
            </a:r>
            <a:r>
              <a:rPr lang="en-US" sz="2800" dirty="0"/>
              <a:t>–</a:t>
            </a:r>
            <a:r>
              <a:rPr lang="en-US" sz="2600" dirty="0"/>
              <a:t> late 1970s)</a:t>
            </a:r>
          </a:p>
          <a:p>
            <a:pPr lvl="1">
              <a:buFont typeface="Arial" panose="020B0604020202020204" pitchFamily="34" charset="0"/>
              <a:buChar char="•"/>
            </a:pPr>
            <a:r>
              <a:rPr lang="en-US" dirty="0"/>
              <a:t>Serious problems with perceptron model (Minsky’s book 1969)</a:t>
            </a:r>
            <a:br>
              <a:rPr lang="en-US" dirty="0"/>
            </a:br>
            <a:r>
              <a:rPr lang="en-US" dirty="0">
                <a:sym typeface="Wingdings" pitchFamily="2" charset="2"/>
              </a:rPr>
              <a:t> It c</a:t>
            </a:r>
            <a:r>
              <a:rPr lang="en-US" dirty="0"/>
              <a:t>an’t even represent simple functions</a:t>
            </a:r>
          </a:p>
          <a:p>
            <a:pPr lvl="1">
              <a:buFont typeface="Arial" panose="020B0604020202020204" pitchFamily="34" charset="0"/>
              <a:buChar char="•"/>
            </a:pPr>
            <a:endParaRPr lang="en-US" dirty="0"/>
          </a:p>
          <a:p>
            <a:pPr marL="0" indent="0">
              <a:buNone/>
            </a:pPr>
            <a:r>
              <a:rPr lang="en-US" sz="2600" dirty="0"/>
              <a:t>Renewed enthusiasm (1980s)</a:t>
            </a:r>
          </a:p>
          <a:p>
            <a:pPr lvl="1">
              <a:buFont typeface="Arial" panose="020B0604020202020204" pitchFamily="34" charset="0"/>
              <a:buChar char="•"/>
            </a:pPr>
            <a:r>
              <a:rPr lang="en-US" dirty="0"/>
              <a:t>New techniques (backpropagation for “deep nets”)</a:t>
            </a:r>
          </a:p>
        </p:txBody>
      </p:sp>
    </p:spTree>
    <p:extLst>
      <p:ext uri="{BB962C8B-B14F-4D97-AF65-F5344CB8AC3E}">
        <p14:creationId xmlns:p14="http://schemas.microsoft.com/office/powerpoint/2010/main" val="1945246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Deep Learning</a:t>
            </a:r>
          </a:p>
        </p:txBody>
      </p:sp>
      <p:sp>
        <p:nvSpPr>
          <p:cNvPr id="3" name="Inhaltsplatzhalter 2"/>
          <p:cNvSpPr>
            <a:spLocks noGrp="1"/>
          </p:cNvSpPr>
          <p:nvPr>
            <p:ph idx="1"/>
          </p:nvPr>
        </p:nvSpPr>
        <p:spPr>
          <a:xfrm>
            <a:off x="251618" y="1628800"/>
            <a:ext cx="8640763" cy="4789487"/>
          </a:xfrm>
          <a:prstGeom prst="rect">
            <a:avLst/>
          </a:prstGeom>
        </p:spPr>
        <p:txBody>
          <a:bodyPr/>
          <a:lstStyle/>
          <a:p>
            <a:pPr marL="0" indent="0">
              <a:buNone/>
            </a:pPr>
            <a:r>
              <a:rPr lang="en-US" sz="2400" dirty="0"/>
              <a:t>Out-of-fashion again (1990s – mid 2000s)</a:t>
            </a:r>
          </a:p>
          <a:p>
            <a:pPr lvl="1">
              <a:buFont typeface="Arial" panose="020B0604020202020204" pitchFamily="34" charset="0"/>
              <a:buChar char="•"/>
            </a:pPr>
            <a:r>
              <a:rPr lang="en-US" sz="2000" dirty="0"/>
              <a:t>Other techniques were considered superior and more understandable</a:t>
            </a:r>
          </a:p>
          <a:p>
            <a:pPr lvl="2">
              <a:buFont typeface="Arial" panose="020B0604020202020204" pitchFamily="34" charset="0"/>
              <a:buChar char="•"/>
            </a:pPr>
            <a:r>
              <a:rPr lang="en-US" dirty="0"/>
              <a:t>Support Vector Machines, Integer linear programming, etc.</a:t>
            </a:r>
          </a:p>
          <a:p>
            <a:pPr lvl="1">
              <a:buFont typeface="Arial" panose="020B0604020202020204" pitchFamily="34" charset="0"/>
              <a:buChar char="•"/>
            </a:pPr>
            <a:r>
              <a:rPr lang="en-US" dirty="0"/>
              <a:t>Neural networks were so out of fashion some good CS journals immediately rejected papers on neural networks without review (as reported by Geoffrey Hinton, and others)</a:t>
            </a:r>
          </a:p>
          <a:p>
            <a:pPr lvl="1">
              <a:buFont typeface="Arial" panose="020B0604020202020204" pitchFamily="34" charset="0"/>
              <a:buChar char="•"/>
            </a:pPr>
            <a:r>
              <a:rPr lang="en-US" dirty="0"/>
              <a:t>Played virtually no role in top NLP conferences</a:t>
            </a:r>
          </a:p>
          <a:p>
            <a:pPr lvl="1">
              <a:buFont typeface="Arial" panose="020B0604020202020204" pitchFamily="34" charset="0"/>
              <a:buChar char="•"/>
            </a:pPr>
            <a:endParaRPr lang="en-US" sz="2000" dirty="0"/>
          </a:p>
          <a:p>
            <a:pPr marL="0" indent="0">
              <a:buNone/>
            </a:pPr>
            <a:r>
              <a:rPr lang="en-US" sz="2400" dirty="0"/>
              <a:t>Since mid 2000: huge progress for “deep learning”</a:t>
            </a:r>
          </a:p>
          <a:p>
            <a:pPr lvl="1">
              <a:buFont typeface="Arial" panose="020B0604020202020204" pitchFamily="34" charset="0"/>
              <a:buChar char="•"/>
            </a:pPr>
            <a:r>
              <a:rPr lang="en-US" sz="2000" dirty="0"/>
              <a:t>Hinton and </a:t>
            </a:r>
            <a:r>
              <a:rPr lang="en-US" sz="2000" dirty="0" err="1"/>
              <a:t>Salakhutdinov</a:t>
            </a:r>
            <a:r>
              <a:rPr lang="en-US" sz="2000" dirty="0"/>
              <a:t> (2006): one can actually train deep nets</a:t>
            </a:r>
          </a:p>
          <a:p>
            <a:pPr lvl="1">
              <a:buFont typeface="Arial" panose="020B0604020202020204" pitchFamily="34" charset="0"/>
              <a:buChar char="•"/>
            </a:pPr>
            <a:r>
              <a:rPr lang="en-US" sz="2000" dirty="0"/>
              <a:t>Since 2013: </a:t>
            </a:r>
            <a:r>
              <a:rPr lang="en-US" dirty="0"/>
              <a:t>V</a:t>
            </a:r>
            <a:r>
              <a:rPr lang="en-US" sz="2000" dirty="0"/>
              <a:t>eritable hype in NLP, mostly due to word2vec</a:t>
            </a:r>
          </a:p>
          <a:p>
            <a:pPr marL="180975" lvl="1" indent="0">
              <a:buNone/>
            </a:pPr>
            <a:endParaRPr lang="en-US" sz="2000" dirty="0"/>
          </a:p>
        </p:txBody>
      </p:sp>
    </p:spTree>
    <p:extLst>
      <p:ext uri="{BB962C8B-B14F-4D97-AF65-F5344CB8AC3E}">
        <p14:creationId xmlns:p14="http://schemas.microsoft.com/office/powerpoint/2010/main" val="4232006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2C07-A638-4743-8263-0B5CD7AD5E05}"/>
              </a:ext>
            </a:extLst>
          </p:cNvPr>
          <p:cNvSpPr>
            <a:spLocks noGrp="1"/>
          </p:cNvSpPr>
          <p:nvPr>
            <p:ph type="title"/>
          </p:nvPr>
        </p:nvSpPr>
        <p:spPr/>
        <p:txBody>
          <a:bodyPr/>
          <a:lstStyle/>
          <a:p>
            <a:r>
              <a:rPr lang="en-US" dirty="0"/>
              <a:t>Connectionist vs. Symbolic</a:t>
            </a:r>
          </a:p>
        </p:txBody>
      </p:sp>
      <p:pic>
        <p:nvPicPr>
          <p:cNvPr id="4" name="Content Placeholder 3">
            <a:extLst>
              <a:ext uri="{FF2B5EF4-FFF2-40B4-BE49-F238E27FC236}">
                <a16:creationId xmlns:a16="http://schemas.microsoft.com/office/drawing/2014/main" id="{64BFF0FF-3027-4842-AA1E-C7918999509C}"/>
              </a:ext>
            </a:extLst>
          </p:cNvPr>
          <p:cNvPicPr>
            <a:picLocks noGrp="1" noChangeAspect="1"/>
          </p:cNvPicPr>
          <p:nvPr>
            <p:ph idx="1"/>
          </p:nvPr>
        </p:nvPicPr>
        <p:blipFill rotWithShape="1">
          <a:blip r:embed="rId2"/>
          <a:srcRect b="29265"/>
          <a:stretch/>
        </p:blipFill>
        <p:spPr>
          <a:xfrm>
            <a:off x="611560" y="2420888"/>
            <a:ext cx="8138639" cy="3132881"/>
          </a:xfrm>
          <a:prstGeom prst="rect">
            <a:avLst/>
          </a:prstGeom>
        </p:spPr>
      </p:pic>
    </p:spTree>
    <p:extLst>
      <p:ext uri="{BB962C8B-B14F-4D97-AF65-F5344CB8AC3E}">
        <p14:creationId xmlns:p14="http://schemas.microsoft.com/office/powerpoint/2010/main" val="995423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Hinton and </a:t>
            </a:r>
            <a:r>
              <a:rPr lang="en-US" dirty="0" err="1"/>
              <a:t>Salakhutdinov</a:t>
            </a:r>
            <a:r>
              <a:rPr lang="en-US" dirty="0"/>
              <a:t>, Science 2006</a:t>
            </a:r>
          </a:p>
        </p:txBody>
      </p:sp>
      <p:sp>
        <p:nvSpPr>
          <p:cNvPr id="3" name="Inhaltsplatzhalter 2"/>
          <p:cNvSpPr>
            <a:spLocks noGrp="1"/>
          </p:cNvSpPr>
          <p:nvPr>
            <p:ph idx="1"/>
          </p:nvPr>
        </p:nvSpPr>
        <p:spPr>
          <a:xfrm>
            <a:off x="251618" y="1628800"/>
            <a:ext cx="8640763" cy="4789487"/>
          </a:xfrm>
          <a:prstGeom prst="rect">
            <a:avLst/>
          </a:prstGeom>
        </p:spPr>
        <p:txBody>
          <a:bodyPr/>
          <a:lstStyle/>
          <a:p>
            <a:pPr>
              <a:buFont typeface="Arial" panose="020B0604020202020204" pitchFamily="34" charset="0"/>
              <a:buChar char="•"/>
            </a:pPr>
            <a:r>
              <a:rPr lang="en-US" sz="2400" dirty="0"/>
              <a:t>Breakthrough paper for deep learning</a:t>
            </a:r>
            <a:endParaRPr lang="en-US" sz="2000" dirty="0"/>
          </a:p>
          <a:p>
            <a:pPr marL="180975" lvl="1" indent="0">
              <a:buNone/>
            </a:pPr>
            <a:r>
              <a:rPr lang="en-US" sz="2000" i="1" dirty="0"/>
              <a:t>"It has been obvious since the 1980s that back-propagation through deep </a:t>
            </a:r>
            <a:r>
              <a:rPr lang="en-US" sz="2000" i="1" dirty="0" err="1"/>
              <a:t>autoencoders</a:t>
            </a:r>
            <a:r>
              <a:rPr lang="en-US" sz="2000" i="1" dirty="0"/>
              <a:t> would be very effective for nonlinear dimensionality reduction, provided that computers were fast enough, data sets were big enough, and the initial weights were close enough to a good solution. All three conditions are now satisfied.”</a:t>
            </a:r>
            <a:endParaRPr lang="en-US" sz="1600" dirty="0"/>
          </a:p>
          <a:p>
            <a:pPr marL="180975" lvl="1" indent="0">
              <a:buNone/>
            </a:pPr>
            <a:endParaRPr lang="en-US" sz="1600" dirty="0"/>
          </a:p>
          <a:p>
            <a:pPr marL="180975" lvl="1" indent="0">
              <a:buNone/>
            </a:pPr>
            <a:r>
              <a:rPr lang="en-US" sz="1400" dirty="0"/>
              <a:t>Reference: Hinton, Geoffrey E., and </a:t>
            </a:r>
            <a:r>
              <a:rPr lang="en-US" sz="1400" dirty="0" err="1"/>
              <a:t>Ruslan</a:t>
            </a:r>
            <a:r>
              <a:rPr lang="en-US" sz="1400" dirty="0"/>
              <a:t> R. </a:t>
            </a:r>
            <a:r>
              <a:rPr lang="en-US" sz="1400" dirty="0" err="1"/>
              <a:t>Salakhutdinov</a:t>
            </a:r>
            <a:r>
              <a:rPr lang="en-US" sz="1400" dirty="0"/>
              <a:t>. "Reducing the dimensionality of data with neural networks." Science 313.5786 (2006): 504-507.</a:t>
            </a:r>
          </a:p>
        </p:txBody>
      </p:sp>
    </p:spTree>
    <p:extLst>
      <p:ext uri="{BB962C8B-B14F-4D97-AF65-F5344CB8AC3E}">
        <p14:creationId xmlns:p14="http://schemas.microsoft.com/office/powerpoint/2010/main" val="177861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
          <p:cNvSpPr txBox="1">
            <a:spLocks/>
          </p:cNvSpPr>
          <p:nvPr/>
        </p:nvSpPr>
        <p:spPr bwMode="auto">
          <a:xfrm>
            <a:off x="539552" y="2492896"/>
            <a:ext cx="8028384" cy="41721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Deep Learning </a:t>
            </a: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Basics</a:t>
            </a:r>
            <a:endParaRPr lang="en-US" sz="8000" b="1" kern="0" dirty="0">
              <a:solidFill>
                <a:schemeClr val="accent6"/>
              </a:solidFill>
              <a:latin typeface="+mn-lt"/>
            </a:endParaRPr>
          </a:p>
        </p:txBody>
      </p:sp>
      <p:sp>
        <p:nvSpPr>
          <p:cNvPr id="6" name="Titel 1">
            <a:extLst>
              <a:ext uri="{FF2B5EF4-FFF2-40B4-BE49-F238E27FC236}">
                <a16:creationId xmlns:a16="http://schemas.microsoft.com/office/drawing/2014/main" id="{225E720D-D711-EA49-9FD6-7ED5D9A1016E}"/>
              </a:ext>
            </a:extLst>
          </p:cNvPr>
          <p:cNvSpPr>
            <a:spLocks noGrp="1"/>
          </p:cNvSpPr>
          <p:nvPr>
            <p:ph type="title"/>
          </p:nvPr>
        </p:nvSpPr>
        <p:spPr/>
        <p:txBody>
          <a:bodyPr/>
          <a:lstStyle/>
          <a:p>
            <a:r>
              <a:rPr lang="en-US" noProof="0" dirty="0"/>
              <a:t> </a:t>
            </a:r>
          </a:p>
        </p:txBody>
      </p:sp>
    </p:spTree>
    <p:extLst>
      <p:ext uri="{BB962C8B-B14F-4D97-AF65-F5344CB8AC3E}">
        <p14:creationId xmlns:p14="http://schemas.microsoft.com/office/powerpoint/2010/main" val="219532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inspiration: Neurons</a:t>
            </a:r>
          </a:p>
        </p:txBody>
      </p:sp>
      <p:sp>
        <p:nvSpPr>
          <p:cNvPr id="3" name="Content Placeholder 2"/>
          <p:cNvSpPr>
            <a:spLocks noGrp="1"/>
          </p:cNvSpPr>
          <p:nvPr>
            <p:ph idx="1"/>
          </p:nvPr>
        </p:nvSpPr>
        <p:spPr>
          <a:xfrm>
            <a:off x="250825" y="1592263"/>
            <a:ext cx="8640763" cy="4789487"/>
          </a:xfrm>
          <a:prstGeom prst="rect">
            <a:avLst/>
          </a:prstGeom>
        </p:spPr>
        <p:txBody>
          <a:bodyPr/>
          <a:lstStyle/>
          <a:p>
            <a:pPr>
              <a:buFont typeface="Arial" panose="020B0604020202020204" pitchFamily="34" charset="0"/>
              <a:buChar char="•"/>
            </a:pPr>
            <a:r>
              <a:rPr lang="en-US" dirty="0"/>
              <a:t>Input: Dendrites</a:t>
            </a:r>
          </a:p>
          <a:p>
            <a:pPr>
              <a:buFont typeface="Arial" panose="020B0604020202020204" pitchFamily="34" charset="0"/>
              <a:buChar char="•"/>
            </a:pPr>
            <a:r>
              <a:rPr lang="en-US" dirty="0"/>
              <a:t>Output: Axons</a:t>
            </a:r>
          </a:p>
          <a:p>
            <a:pPr>
              <a:buFont typeface="Arial" panose="020B0604020202020204" pitchFamily="34" charset="0"/>
              <a:buChar char="•"/>
            </a:pPr>
            <a:endParaRPr lang="en-US" dirty="0"/>
          </a:p>
          <a:p>
            <a:pPr>
              <a:buFont typeface="Arial" panose="020B0604020202020204" pitchFamily="34" charset="0"/>
              <a:buChar char="•"/>
            </a:pPr>
            <a:r>
              <a:rPr lang="en-US" dirty="0"/>
              <a:t>Information moves from the dendrites to the axon via the cell body</a:t>
            </a:r>
          </a:p>
          <a:p>
            <a:pPr>
              <a:buFont typeface="Arial" panose="020B0604020202020204" pitchFamily="34" charset="0"/>
              <a:buChar char="•"/>
            </a:pPr>
            <a:endParaRPr lang="en-US" dirty="0"/>
          </a:p>
          <a:p>
            <a:pPr>
              <a:buFont typeface="Arial" panose="020B0604020202020204" pitchFamily="34" charset="0"/>
              <a:buChar char="•"/>
            </a:pPr>
            <a:r>
              <a:rPr lang="en-US" dirty="0"/>
              <a:t>Axon connects to dendrites via synapses</a:t>
            </a:r>
          </a:p>
          <a:p>
            <a:pPr lvl="1">
              <a:buFont typeface="Arial" panose="020B0604020202020204" pitchFamily="34" charset="0"/>
              <a:buChar char="•"/>
            </a:pPr>
            <a:r>
              <a:rPr lang="en-US" dirty="0"/>
              <a:t>Synapses vary in strength</a:t>
            </a:r>
          </a:p>
          <a:p>
            <a:pPr lvl="1">
              <a:buFont typeface="Arial" panose="020B0604020202020204" pitchFamily="34" charset="0"/>
              <a:buChar char="•"/>
            </a:pPr>
            <a:r>
              <a:rPr lang="en-US" dirty="0"/>
              <a:t>Synapses are excitatory or inhibitory </a:t>
            </a:r>
          </a:p>
          <a:p>
            <a:pPr>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5070867" y="4343400"/>
            <a:ext cx="3574265" cy="1924050"/>
          </a:xfrm>
          <a:prstGeom prst="rect">
            <a:avLst/>
          </a:prstGeom>
        </p:spPr>
      </p:pic>
    </p:spTree>
    <p:extLst>
      <p:ext uri="{BB962C8B-B14F-4D97-AF65-F5344CB8AC3E}">
        <p14:creationId xmlns:p14="http://schemas.microsoft.com/office/powerpoint/2010/main" val="34859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 </a:t>
            </a:r>
            <a:r>
              <a:rPr lang="de-DE" dirty="0" err="1"/>
              <a:t>computational</a:t>
            </a:r>
            <a:r>
              <a:rPr lang="de-DE" dirty="0"/>
              <a:t> </a:t>
            </a:r>
            <a:r>
              <a:rPr lang="de-DE" dirty="0" err="1"/>
              <a:t>neuron</a:t>
            </a:r>
            <a:endParaRPr lang="de-DE" dirty="0"/>
          </a:p>
        </p:txBody>
      </p:sp>
      <p:sp>
        <p:nvSpPr>
          <p:cNvPr id="5" name="Rectangle 4"/>
          <p:cNvSpPr/>
          <p:nvPr/>
        </p:nvSpPr>
        <p:spPr>
          <a:xfrm>
            <a:off x="467544" y="1556792"/>
            <a:ext cx="8208912" cy="4680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solidFill>
            </a:endParaRPr>
          </a:p>
        </p:txBody>
      </p:sp>
      <mc:AlternateContent xmlns:mc="http://schemas.openxmlformats.org/markup-compatibility/2006" xmlns:a14="http://schemas.microsoft.com/office/drawing/2010/main">
        <mc:Choice Requires="a14">
          <p:sp>
            <p:nvSpPr>
              <p:cNvPr id="4" name="Ellipse 3"/>
              <p:cNvSpPr/>
              <p:nvPr/>
            </p:nvSpPr>
            <p:spPr>
              <a:xfrm>
                <a:off x="1187624" y="1916832"/>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a:rPr>
                            <m:t>𝑥</m:t>
                          </m:r>
                        </m:e>
                        <m:sub>
                          <m:r>
                            <a:rPr lang="de-DE" b="0" i="1" smtClean="0">
                              <a:solidFill>
                                <a:schemeClr val="bg1"/>
                              </a:solidFill>
                              <a:latin typeface="Cambria Math"/>
                            </a:rPr>
                            <m:t>1</m:t>
                          </m:r>
                        </m:sub>
                      </m:sSub>
                    </m:oMath>
                  </m:oMathPara>
                </a14:m>
                <a:endParaRPr lang="de-DE" dirty="0">
                  <a:solidFill>
                    <a:schemeClr val="bg1"/>
                  </a:solidFill>
                </a:endParaRPr>
              </a:p>
            </p:txBody>
          </p:sp>
        </mc:Choice>
        <mc:Fallback xmlns="">
          <p:sp>
            <p:nvSpPr>
              <p:cNvPr id="4" name="Ellipse 3"/>
              <p:cNvSpPr>
                <a:spLocks noRot="1" noChangeAspect="1" noMove="1" noResize="1" noEditPoints="1" noAdjustHandles="1" noChangeArrowheads="1" noChangeShapeType="1" noTextEdit="1"/>
              </p:cNvSpPr>
              <p:nvPr/>
            </p:nvSpPr>
            <p:spPr>
              <a:xfrm>
                <a:off x="1187624" y="1916832"/>
                <a:ext cx="576064" cy="360040"/>
              </a:xfrm>
              <a:prstGeom prst="ellipse">
                <a:avLst/>
              </a:prstGeom>
              <a:blipFill>
                <a:blip r:embed="rId3"/>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lipse 6"/>
              <p:cNvSpPr/>
              <p:nvPr/>
            </p:nvSpPr>
            <p:spPr>
              <a:xfrm>
                <a:off x="1187624" y="2564904"/>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a:rPr>
                            <m:t>𝑥</m:t>
                          </m:r>
                        </m:e>
                        <m:sub>
                          <m:r>
                            <a:rPr lang="de-DE" b="0" i="1" smtClean="0">
                              <a:solidFill>
                                <a:schemeClr val="bg1"/>
                              </a:solidFill>
                              <a:latin typeface="Cambria Math"/>
                            </a:rPr>
                            <m:t>2</m:t>
                          </m:r>
                        </m:sub>
                      </m:sSub>
                    </m:oMath>
                  </m:oMathPara>
                </a14:m>
                <a:endParaRPr lang="de-DE" dirty="0">
                  <a:solidFill>
                    <a:schemeClr val="bg1"/>
                  </a:solidFill>
                </a:endParaRPr>
              </a:p>
            </p:txBody>
          </p:sp>
        </mc:Choice>
        <mc:Fallback xmlns="">
          <p:sp>
            <p:nvSpPr>
              <p:cNvPr id="7" name="Ellipse 6"/>
              <p:cNvSpPr>
                <a:spLocks noRot="1" noChangeAspect="1" noMove="1" noResize="1" noEditPoints="1" noAdjustHandles="1" noChangeArrowheads="1" noChangeShapeType="1" noTextEdit="1"/>
              </p:cNvSpPr>
              <p:nvPr/>
            </p:nvSpPr>
            <p:spPr>
              <a:xfrm>
                <a:off x="1187624" y="2564904"/>
                <a:ext cx="576064" cy="360040"/>
              </a:xfrm>
              <a:prstGeom prst="ellipse">
                <a:avLst/>
              </a:prstGeom>
              <a:blipFill>
                <a:blip r:embed="rId4"/>
                <a:stretch>
                  <a:fillRect/>
                </a:stretch>
              </a:blipFill>
              <a:ln>
                <a:solidFill>
                  <a:schemeClr val="accent6"/>
                </a:solidFill>
              </a:ln>
            </p:spPr>
            <p:txBody>
              <a:bodyPr/>
              <a:lstStyle/>
              <a:p>
                <a:r>
                  <a:rPr lang="en-US">
                    <a:noFill/>
                  </a:rPr>
                  <a:t> </a:t>
                </a:r>
              </a:p>
            </p:txBody>
          </p:sp>
        </mc:Fallback>
      </mc:AlternateContent>
      <p:sp>
        <p:nvSpPr>
          <p:cNvPr id="9" name="Ellipse 8"/>
          <p:cNvSpPr/>
          <p:nvPr/>
        </p:nvSpPr>
        <p:spPr>
          <a:xfrm>
            <a:off x="1187624" y="3933056"/>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a:t>
            </a:r>
          </a:p>
        </p:txBody>
      </p:sp>
      <mc:AlternateContent xmlns:mc="http://schemas.openxmlformats.org/markup-compatibility/2006" xmlns:a14="http://schemas.microsoft.com/office/drawing/2010/main">
        <mc:Choice Requires="a14">
          <p:sp>
            <p:nvSpPr>
              <p:cNvPr id="10" name="Ellipse 9"/>
              <p:cNvSpPr/>
              <p:nvPr/>
            </p:nvSpPr>
            <p:spPr>
              <a:xfrm>
                <a:off x="1187624" y="4653136"/>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a:rPr>
                            <m:t>𝑥</m:t>
                          </m:r>
                        </m:e>
                        <m:sub>
                          <m:r>
                            <a:rPr lang="de-DE" b="0" i="1" smtClean="0">
                              <a:solidFill>
                                <a:schemeClr val="bg1"/>
                              </a:solidFill>
                              <a:latin typeface="Cambria Math"/>
                            </a:rPr>
                            <m:t>𝑛</m:t>
                          </m:r>
                        </m:sub>
                      </m:sSub>
                    </m:oMath>
                  </m:oMathPara>
                </a14:m>
                <a:endParaRPr lang="de-DE" dirty="0">
                  <a:solidFill>
                    <a:schemeClr val="bg1"/>
                  </a:solidFill>
                </a:endParaRPr>
              </a:p>
            </p:txBody>
          </p:sp>
        </mc:Choice>
        <mc:Fallback xmlns="">
          <p:sp>
            <p:nvSpPr>
              <p:cNvPr id="10" name="Ellipse 9"/>
              <p:cNvSpPr>
                <a:spLocks noRot="1" noChangeAspect="1" noMove="1" noResize="1" noEditPoints="1" noAdjustHandles="1" noChangeArrowheads="1" noChangeShapeType="1" noTextEdit="1"/>
              </p:cNvSpPr>
              <p:nvPr/>
            </p:nvSpPr>
            <p:spPr>
              <a:xfrm>
                <a:off x="1187624" y="4653136"/>
                <a:ext cx="576064" cy="360040"/>
              </a:xfrm>
              <a:prstGeom prst="ellipse">
                <a:avLst/>
              </a:prstGeom>
              <a:blipFill>
                <a:blip r:embed="rId5"/>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Ellipse 11"/>
              <p:cNvSpPr/>
              <p:nvPr/>
            </p:nvSpPr>
            <p:spPr>
              <a:xfrm>
                <a:off x="1187624" y="3212976"/>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solidFill>
                                <a:schemeClr val="bg1"/>
                              </a:solidFill>
                              <a:latin typeface="Cambria Math" panose="02040503050406030204" pitchFamily="18" charset="0"/>
                            </a:rPr>
                          </m:ctrlPr>
                        </m:sSubPr>
                        <m:e>
                          <m:r>
                            <a:rPr lang="de-DE" i="1">
                              <a:solidFill>
                                <a:schemeClr val="bg1"/>
                              </a:solidFill>
                              <a:latin typeface="Cambria Math"/>
                            </a:rPr>
                            <m:t>𝑥</m:t>
                          </m:r>
                        </m:e>
                        <m:sub>
                          <m:r>
                            <a:rPr lang="de-DE" b="0" i="1" smtClean="0">
                              <a:solidFill>
                                <a:schemeClr val="bg1"/>
                              </a:solidFill>
                              <a:latin typeface="Cambria Math" panose="02040503050406030204" pitchFamily="18" charset="0"/>
                            </a:rPr>
                            <m:t>3</m:t>
                          </m:r>
                        </m:sub>
                      </m:sSub>
                    </m:oMath>
                  </m:oMathPara>
                </a14:m>
                <a:endParaRPr lang="de-DE" dirty="0">
                  <a:solidFill>
                    <a:schemeClr val="bg1"/>
                  </a:solidFill>
                </a:endParaRPr>
              </a:p>
            </p:txBody>
          </p:sp>
        </mc:Choice>
        <mc:Fallback xmlns="">
          <p:sp>
            <p:nvSpPr>
              <p:cNvPr id="12" name="Ellipse 11"/>
              <p:cNvSpPr>
                <a:spLocks noRot="1" noChangeAspect="1" noMove="1" noResize="1" noEditPoints="1" noAdjustHandles="1" noChangeArrowheads="1" noChangeShapeType="1" noTextEdit="1"/>
              </p:cNvSpPr>
              <p:nvPr/>
            </p:nvSpPr>
            <p:spPr>
              <a:xfrm>
                <a:off x="1187624" y="3212976"/>
                <a:ext cx="576064" cy="360040"/>
              </a:xfrm>
              <a:prstGeom prst="ellipse">
                <a:avLst/>
              </a:prstGeom>
              <a:blipFill>
                <a:blip r:embed="rId6"/>
                <a:stretch>
                  <a:fillRect/>
                </a:stretch>
              </a:blipFill>
              <a:ln>
                <a:solidFill>
                  <a:schemeClr val="accent6"/>
                </a:solidFill>
              </a:ln>
            </p:spPr>
            <p:txBody>
              <a:bodyPr/>
              <a:lstStyle/>
              <a:p>
                <a:r>
                  <a:rPr lang="en-US">
                    <a:noFill/>
                  </a:rPr>
                  <a:t> </a:t>
                </a:r>
              </a:p>
            </p:txBody>
          </p:sp>
        </mc:Fallback>
      </mc:AlternateContent>
      <p:sp>
        <p:nvSpPr>
          <p:cNvPr id="6" name="Textfeld 5"/>
          <p:cNvSpPr txBox="1"/>
          <p:nvPr/>
        </p:nvSpPr>
        <p:spPr>
          <a:xfrm>
            <a:off x="1043608" y="5949280"/>
            <a:ext cx="1656184" cy="400110"/>
          </a:xfrm>
          <a:prstGeom prst="rect">
            <a:avLst/>
          </a:prstGeom>
          <a:noFill/>
        </p:spPr>
        <p:txBody>
          <a:bodyPr wrap="square" rtlCol="0">
            <a:spAutoFit/>
          </a:bodyPr>
          <a:lstStyle/>
          <a:p>
            <a:r>
              <a:rPr lang="de-DE" sz="2000" dirty="0" err="1">
                <a:latin typeface="+mn-lt"/>
              </a:rPr>
              <a:t>inputs</a:t>
            </a:r>
            <a:endParaRPr lang="de-DE" sz="2000" dirty="0">
              <a:latin typeface="+mn-lt"/>
            </a:endParaRPr>
          </a:p>
        </p:txBody>
      </p:sp>
      <mc:AlternateContent xmlns:mc="http://schemas.openxmlformats.org/markup-compatibility/2006" xmlns:a14="http://schemas.microsoft.com/office/drawing/2010/main">
        <mc:Choice Requires="a14">
          <p:sp>
            <p:nvSpPr>
              <p:cNvPr id="8" name="Ellipse 7"/>
              <p:cNvSpPr/>
              <p:nvPr/>
            </p:nvSpPr>
            <p:spPr>
              <a:xfrm>
                <a:off x="4283968" y="3284984"/>
                <a:ext cx="2448272"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m:t>
                      </m:r>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𝐢</m:t>
                          </m:r>
                        </m:sub>
                      </m:sSub>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𝐱</m:t>
                          </m:r>
                        </m:e>
                        <m:sub>
                          <m:r>
                            <a:rPr lang="de-DE" sz="2000" b="1" i="0" smtClean="0">
                              <a:solidFill>
                                <a:schemeClr val="accent6"/>
                              </a:solidFill>
                              <a:latin typeface="Cambria Math" panose="02040503050406030204" pitchFamily="18" charset="0"/>
                              <a:ea typeface="Cambria Math" panose="02040503050406030204" pitchFamily="18" charset="0"/>
                            </a:rPr>
                            <m:t>𝐢</m:t>
                          </m:r>
                        </m:sub>
                      </m:sSub>
                      <m:r>
                        <a:rPr lang="de-DE" sz="2000" b="1" i="0" smtClean="0">
                          <a:solidFill>
                            <a:schemeClr val="accent6"/>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𝐛</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8" name="Ellipse 7"/>
              <p:cNvSpPr>
                <a:spLocks noRot="1" noChangeAspect="1" noMove="1" noResize="1" noEditPoints="1" noAdjustHandles="1" noChangeArrowheads="1" noChangeShapeType="1" noTextEdit="1"/>
              </p:cNvSpPr>
              <p:nvPr/>
            </p:nvSpPr>
            <p:spPr>
              <a:xfrm>
                <a:off x="4283968" y="3284984"/>
                <a:ext cx="2448272" cy="612068"/>
              </a:xfrm>
              <a:prstGeom prst="ellipse">
                <a:avLst/>
              </a:prstGeom>
              <a:blipFill>
                <a:blip r:embed="rId7"/>
                <a:stretch>
                  <a:fillRect/>
                </a:stretch>
              </a:blipFill>
              <a:ln>
                <a:solidFill>
                  <a:srgbClr val="FFC000"/>
                </a:solidFill>
              </a:ln>
            </p:spPr>
            <p:txBody>
              <a:bodyPr/>
              <a:lstStyle/>
              <a:p>
                <a:r>
                  <a:rPr lang="en-US">
                    <a:noFill/>
                  </a:rPr>
                  <a:t> </a:t>
                </a:r>
              </a:p>
            </p:txBody>
          </p:sp>
        </mc:Fallback>
      </mc:AlternateContent>
      <p:sp>
        <p:nvSpPr>
          <p:cNvPr id="14" name="Textfeld 13"/>
          <p:cNvSpPr txBox="1"/>
          <p:nvPr/>
        </p:nvSpPr>
        <p:spPr>
          <a:xfrm>
            <a:off x="4427984" y="5909210"/>
            <a:ext cx="2376264" cy="400110"/>
          </a:xfrm>
          <a:prstGeom prst="rect">
            <a:avLst/>
          </a:prstGeom>
          <a:noFill/>
        </p:spPr>
        <p:txBody>
          <a:bodyPr wrap="square" rtlCol="0">
            <a:spAutoFit/>
          </a:bodyPr>
          <a:lstStyle/>
          <a:p>
            <a:r>
              <a:rPr lang="de-DE" sz="2000" dirty="0" err="1">
                <a:latin typeface="+mn-lt"/>
              </a:rPr>
              <a:t>cumulated</a:t>
            </a:r>
            <a:r>
              <a:rPr lang="de-DE" sz="2000" dirty="0">
                <a:latin typeface="+mn-lt"/>
              </a:rPr>
              <a:t> </a:t>
            </a:r>
            <a:r>
              <a:rPr lang="de-DE" sz="2000" dirty="0" err="1">
                <a:latin typeface="+mn-lt"/>
              </a:rPr>
              <a:t>activation</a:t>
            </a:r>
            <a:endParaRPr lang="de-DE" sz="2000" dirty="0">
              <a:latin typeface="+mn-lt"/>
            </a:endParaRPr>
          </a:p>
        </p:txBody>
      </p:sp>
      <p:cxnSp>
        <p:nvCxnSpPr>
          <p:cNvPr id="15" name="Gerade Verbindung mit Pfeil 14"/>
          <p:cNvCxnSpPr>
            <a:cxnSpLocks/>
            <a:stCxn id="4" idx="6"/>
            <a:endCxn id="8" idx="2"/>
          </p:cNvCxnSpPr>
          <p:nvPr/>
        </p:nvCxnSpPr>
        <p:spPr>
          <a:xfrm>
            <a:off x="1763688" y="2096852"/>
            <a:ext cx="2520280" cy="149416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cxnSpLocks/>
            <a:stCxn id="7" idx="6"/>
            <a:endCxn id="8" idx="2"/>
          </p:cNvCxnSpPr>
          <p:nvPr/>
        </p:nvCxnSpPr>
        <p:spPr>
          <a:xfrm>
            <a:off x="1763688" y="2744924"/>
            <a:ext cx="2520280" cy="84609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cxnSpLocks/>
            <a:stCxn id="12" idx="6"/>
            <a:endCxn id="8" idx="2"/>
          </p:cNvCxnSpPr>
          <p:nvPr/>
        </p:nvCxnSpPr>
        <p:spPr>
          <a:xfrm>
            <a:off x="1763688" y="3392996"/>
            <a:ext cx="2520280" cy="19802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cxnSpLocks/>
            <a:stCxn id="9" idx="6"/>
            <a:endCxn id="8" idx="2"/>
          </p:cNvCxnSpPr>
          <p:nvPr/>
        </p:nvCxnSpPr>
        <p:spPr>
          <a:xfrm flipV="1">
            <a:off x="1763688" y="3591018"/>
            <a:ext cx="2520280" cy="52205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cxnSpLocks/>
            <a:stCxn id="10" idx="6"/>
            <a:endCxn id="8" idx="2"/>
          </p:cNvCxnSpPr>
          <p:nvPr/>
        </p:nvCxnSpPr>
        <p:spPr>
          <a:xfrm flipV="1">
            <a:off x="1763688" y="3591018"/>
            <a:ext cx="2520280" cy="124213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feld 23"/>
              <p:cNvSpPr txBox="1"/>
              <p:nvPr/>
            </p:nvSpPr>
            <p:spPr>
              <a:xfrm>
                <a:off x="1763688" y="2132856"/>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𝟏</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4" name="Textfeld 23"/>
              <p:cNvSpPr txBox="1">
                <a:spLocks noRot="1" noChangeAspect="1" noMove="1" noResize="1" noEditPoints="1" noAdjustHandles="1" noChangeArrowheads="1" noChangeShapeType="1" noTextEdit="1"/>
              </p:cNvSpPr>
              <p:nvPr/>
            </p:nvSpPr>
            <p:spPr>
              <a:xfrm>
                <a:off x="1763688" y="2132856"/>
                <a:ext cx="1656184"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feld 25"/>
              <p:cNvSpPr txBox="1"/>
              <p:nvPr/>
            </p:nvSpPr>
            <p:spPr>
              <a:xfrm>
                <a:off x="1619672" y="2564904"/>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𝟐</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1619672" y="2564904"/>
                <a:ext cx="1656184"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1547664" y="4077072"/>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𝐧</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1547664" y="4077072"/>
                <a:ext cx="1656184" cy="400110"/>
              </a:xfrm>
              <a:prstGeom prst="rect">
                <a:avLst/>
              </a:prstGeom>
              <a:blipFill>
                <a:blip r:embed="rId10"/>
                <a:stretch>
                  <a:fillRect/>
                </a:stretch>
              </a:blipFill>
            </p:spPr>
            <p:txBody>
              <a:bodyPr/>
              <a:lstStyle/>
              <a:p>
                <a:r>
                  <a:rPr lang="en-US">
                    <a:noFill/>
                  </a:rPr>
                  <a:t> </a:t>
                </a:r>
              </a:p>
            </p:txBody>
          </p:sp>
        </mc:Fallback>
      </mc:AlternateContent>
      <p:cxnSp>
        <p:nvCxnSpPr>
          <p:cNvPr id="16" name="Gerade Verbindung mit Pfeil 15"/>
          <p:cNvCxnSpPr>
            <a:cxnSpLocks/>
            <a:stCxn id="28" idx="3"/>
            <a:endCxn id="8" idx="2"/>
          </p:cNvCxnSpPr>
          <p:nvPr/>
        </p:nvCxnSpPr>
        <p:spPr>
          <a:xfrm flipV="1">
            <a:off x="1691680" y="3591018"/>
            <a:ext cx="2592288" cy="203422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feld 17"/>
              <p:cNvSpPr txBox="1"/>
              <p:nvPr/>
            </p:nvSpPr>
            <p:spPr>
              <a:xfrm>
                <a:off x="2195736" y="4725144"/>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𝐛</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8" name="Textfeld 17"/>
              <p:cNvSpPr txBox="1">
                <a:spLocks noRot="1" noChangeAspect="1" noMove="1" noResize="1" noEditPoints="1" noAdjustHandles="1" noChangeArrowheads="1" noChangeShapeType="1" noTextEdit="1"/>
              </p:cNvSpPr>
              <p:nvPr/>
            </p:nvSpPr>
            <p:spPr>
              <a:xfrm>
                <a:off x="2195736" y="4725144"/>
                <a:ext cx="397865" cy="400110"/>
              </a:xfrm>
              <a:prstGeom prst="rect">
                <a:avLst/>
              </a:prstGeom>
              <a:blipFill>
                <a:blip r:embed="rId11"/>
                <a:stretch>
                  <a:fillRect/>
                </a:stretch>
              </a:blipFill>
            </p:spPr>
            <p:txBody>
              <a:bodyPr/>
              <a:lstStyle/>
              <a:p>
                <a:r>
                  <a:rPr lang="en-US">
                    <a:noFill/>
                  </a:rPr>
                  <a:t> </a:t>
                </a:r>
              </a:p>
            </p:txBody>
          </p:sp>
        </mc:Fallback>
      </mc:AlternateContent>
      <p:sp>
        <p:nvSpPr>
          <p:cNvPr id="25" name="Textfeld 24"/>
          <p:cNvSpPr txBox="1"/>
          <p:nvPr/>
        </p:nvSpPr>
        <p:spPr>
          <a:xfrm>
            <a:off x="2267744" y="5939988"/>
            <a:ext cx="1656184" cy="400110"/>
          </a:xfrm>
          <a:prstGeom prst="rect">
            <a:avLst/>
          </a:prstGeom>
          <a:noFill/>
        </p:spPr>
        <p:txBody>
          <a:bodyPr wrap="square" rtlCol="0">
            <a:spAutoFit/>
          </a:bodyPr>
          <a:lstStyle/>
          <a:p>
            <a:r>
              <a:rPr lang="de-DE" sz="2000" dirty="0" err="1">
                <a:latin typeface="+mn-lt"/>
              </a:rPr>
              <a:t>weights+bias</a:t>
            </a:r>
            <a:endParaRPr lang="de-DE" sz="2000" dirty="0">
              <a:latin typeface="+mn-lt"/>
            </a:endParaRPr>
          </a:p>
        </p:txBody>
      </p:sp>
      <mc:AlternateContent xmlns:mc="http://schemas.openxmlformats.org/markup-compatibility/2006" xmlns:a14="http://schemas.microsoft.com/office/drawing/2010/main">
        <mc:Choice Requires="a14">
          <p:sp>
            <p:nvSpPr>
              <p:cNvPr id="28" name="Rechteck 27"/>
              <p:cNvSpPr/>
              <p:nvPr/>
            </p:nvSpPr>
            <p:spPr>
              <a:xfrm>
                <a:off x="1259632" y="5445224"/>
                <a:ext cx="432048" cy="360040"/>
              </a:xfrm>
              <a:prstGeom prst="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chemeClr val="bg1"/>
                          </a:solidFill>
                          <a:latin typeface="Cambria Math"/>
                        </a:rPr>
                        <m:t>1</m:t>
                      </m:r>
                    </m:oMath>
                  </m:oMathPara>
                </a14:m>
                <a:endParaRPr/>
              </a:p>
            </p:txBody>
          </p:sp>
        </mc:Choice>
        <mc:Fallback xmlns="">
          <p:sp>
            <p:nvSpPr>
              <p:cNvPr id="28" name="Rechteck 27"/>
              <p:cNvSpPr>
                <a:spLocks noRot="1" noChangeAspect="1" noMove="1" noResize="1" noEditPoints="1" noAdjustHandles="1" noChangeArrowheads="1" noChangeShapeType="1" noTextEdit="1"/>
              </p:cNvSpPr>
              <p:nvPr/>
            </p:nvSpPr>
            <p:spPr>
              <a:xfrm>
                <a:off x="1259632" y="5445224"/>
                <a:ext cx="432048" cy="360040"/>
              </a:xfrm>
              <a:prstGeom prst="rect">
                <a:avLst/>
              </a:prstGeom>
              <a:blipFill>
                <a:blip r:embed="rId12"/>
                <a:stretch>
                  <a:fillRect/>
                </a:stretch>
              </a:blipFill>
              <a:ln>
                <a:solidFill>
                  <a:schemeClr val="accent6"/>
                </a:solidFill>
              </a:ln>
            </p:spPr>
            <p:txBody>
              <a:bodyPr/>
              <a:lstStyle/>
              <a:p>
                <a:r>
                  <a:rPr lang="en-US">
                    <a:noFill/>
                  </a:rPr>
                  <a:t> </a:t>
                </a:r>
              </a:p>
            </p:txBody>
          </p:sp>
        </mc:Fallback>
      </mc:AlternateContent>
      <p:cxnSp>
        <p:nvCxnSpPr>
          <p:cNvPr id="32" name="Gerade Verbindung mit Pfeil 31">
            <a:extLst>
              <a:ext uri="{FF2B5EF4-FFF2-40B4-BE49-F238E27FC236}">
                <a16:creationId xmlns:a16="http://schemas.microsoft.com/office/drawing/2014/main" id="{29640E25-8076-BD4C-ABCC-FDBE95A87879}"/>
              </a:ext>
            </a:extLst>
          </p:cNvPr>
          <p:cNvCxnSpPr>
            <a:cxnSpLocks/>
          </p:cNvCxnSpPr>
          <p:nvPr/>
        </p:nvCxnSpPr>
        <p:spPr>
          <a:xfrm flipV="1">
            <a:off x="6732240" y="3573016"/>
            <a:ext cx="1368152" cy="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4161AD30-3DEB-FE4D-B6C4-4DBE15C78E2E}"/>
              </a:ext>
            </a:extLst>
          </p:cNvPr>
          <p:cNvSpPr txBox="1"/>
          <p:nvPr/>
        </p:nvSpPr>
        <p:spPr>
          <a:xfrm>
            <a:off x="1547664" y="3059064"/>
            <a:ext cx="1656184" cy="400110"/>
          </a:xfrm>
          <a:prstGeom prst="rect">
            <a:avLst/>
          </a:prstGeom>
          <a:noFill/>
        </p:spPr>
        <p:txBody>
          <a:bodyPr wrap="square" rtlCol="0">
            <a:spAutoFit/>
          </a:bodyPr>
          <a:lstStyle/>
          <a:p>
            <a:pPr algn="ctr"/>
            <a:r>
              <a:rPr lang="de-DE" sz="2000" b="1" dirty="0">
                <a:solidFill>
                  <a:schemeClr val="accent6"/>
                </a:solidFill>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3040138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 </a:t>
            </a:r>
            <a:r>
              <a:rPr lang="de-DE" dirty="0" err="1"/>
              <a:t>computational</a:t>
            </a:r>
            <a:r>
              <a:rPr lang="de-DE" dirty="0"/>
              <a:t> </a:t>
            </a:r>
            <a:r>
              <a:rPr lang="de-DE" dirty="0" err="1"/>
              <a:t>neuron</a:t>
            </a:r>
            <a:endParaRPr lang="de-DE" dirty="0"/>
          </a:p>
        </p:txBody>
      </p:sp>
      <p:sp>
        <p:nvSpPr>
          <p:cNvPr id="5" name="Rectangle 4"/>
          <p:cNvSpPr/>
          <p:nvPr/>
        </p:nvSpPr>
        <p:spPr>
          <a:xfrm>
            <a:off x="467544" y="1336442"/>
            <a:ext cx="8208912" cy="4680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solidFill>
            </a:endParaRPr>
          </a:p>
        </p:txBody>
      </p:sp>
      <mc:AlternateContent xmlns:mc="http://schemas.openxmlformats.org/markup-compatibility/2006" xmlns:a14="http://schemas.microsoft.com/office/drawing/2010/main">
        <mc:Choice Requires="a14">
          <p:sp>
            <p:nvSpPr>
              <p:cNvPr id="4" name="Ellipse 3"/>
              <p:cNvSpPr/>
              <p:nvPr/>
            </p:nvSpPr>
            <p:spPr>
              <a:xfrm>
                <a:off x="1187624" y="1916832"/>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a:rPr>
                            <m:t>𝑥</m:t>
                          </m:r>
                        </m:e>
                        <m:sub>
                          <m:r>
                            <a:rPr lang="de-DE" b="0" i="1" smtClean="0">
                              <a:solidFill>
                                <a:schemeClr val="bg1"/>
                              </a:solidFill>
                              <a:latin typeface="Cambria Math"/>
                            </a:rPr>
                            <m:t>1</m:t>
                          </m:r>
                        </m:sub>
                      </m:sSub>
                    </m:oMath>
                  </m:oMathPara>
                </a14:m>
                <a:endParaRPr lang="de-DE" dirty="0">
                  <a:solidFill>
                    <a:schemeClr val="bg1"/>
                  </a:solidFill>
                </a:endParaRPr>
              </a:p>
            </p:txBody>
          </p:sp>
        </mc:Choice>
        <mc:Fallback xmlns="">
          <p:sp>
            <p:nvSpPr>
              <p:cNvPr id="4" name="Ellipse 3"/>
              <p:cNvSpPr>
                <a:spLocks noRot="1" noChangeAspect="1" noMove="1" noResize="1" noEditPoints="1" noAdjustHandles="1" noChangeArrowheads="1" noChangeShapeType="1" noTextEdit="1"/>
              </p:cNvSpPr>
              <p:nvPr/>
            </p:nvSpPr>
            <p:spPr>
              <a:xfrm>
                <a:off x="1187624" y="1916832"/>
                <a:ext cx="576064" cy="360040"/>
              </a:xfrm>
              <a:prstGeom prst="ellipse">
                <a:avLst/>
              </a:prstGeom>
              <a:blipFill>
                <a:blip r:embed="rId3"/>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llipse 6"/>
              <p:cNvSpPr/>
              <p:nvPr/>
            </p:nvSpPr>
            <p:spPr>
              <a:xfrm>
                <a:off x="1187624" y="2564904"/>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a:rPr>
                            <m:t>𝑥</m:t>
                          </m:r>
                        </m:e>
                        <m:sub>
                          <m:r>
                            <a:rPr lang="de-DE" b="0" i="1" smtClean="0">
                              <a:solidFill>
                                <a:schemeClr val="bg1"/>
                              </a:solidFill>
                              <a:latin typeface="Cambria Math"/>
                            </a:rPr>
                            <m:t>2</m:t>
                          </m:r>
                        </m:sub>
                      </m:sSub>
                    </m:oMath>
                  </m:oMathPara>
                </a14:m>
                <a:endParaRPr lang="de-DE" dirty="0">
                  <a:solidFill>
                    <a:schemeClr val="bg1"/>
                  </a:solidFill>
                </a:endParaRPr>
              </a:p>
            </p:txBody>
          </p:sp>
        </mc:Choice>
        <mc:Fallback xmlns="">
          <p:sp>
            <p:nvSpPr>
              <p:cNvPr id="7" name="Ellipse 6"/>
              <p:cNvSpPr>
                <a:spLocks noRot="1" noChangeAspect="1" noMove="1" noResize="1" noEditPoints="1" noAdjustHandles="1" noChangeArrowheads="1" noChangeShapeType="1" noTextEdit="1"/>
              </p:cNvSpPr>
              <p:nvPr/>
            </p:nvSpPr>
            <p:spPr>
              <a:xfrm>
                <a:off x="1187624" y="2564904"/>
                <a:ext cx="576064" cy="360040"/>
              </a:xfrm>
              <a:prstGeom prst="ellipse">
                <a:avLst/>
              </a:prstGeom>
              <a:blipFill>
                <a:blip r:embed="rId4"/>
                <a:stretch>
                  <a:fillRect/>
                </a:stretch>
              </a:blipFill>
              <a:ln>
                <a:solidFill>
                  <a:schemeClr val="accent6"/>
                </a:solidFill>
              </a:ln>
            </p:spPr>
            <p:txBody>
              <a:bodyPr/>
              <a:lstStyle/>
              <a:p>
                <a:r>
                  <a:rPr lang="en-US">
                    <a:noFill/>
                  </a:rPr>
                  <a:t> </a:t>
                </a:r>
              </a:p>
            </p:txBody>
          </p:sp>
        </mc:Fallback>
      </mc:AlternateContent>
      <p:sp>
        <p:nvSpPr>
          <p:cNvPr id="9" name="Ellipse 8"/>
          <p:cNvSpPr/>
          <p:nvPr/>
        </p:nvSpPr>
        <p:spPr>
          <a:xfrm>
            <a:off x="1187624" y="3933056"/>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a:t>
            </a:r>
          </a:p>
        </p:txBody>
      </p:sp>
      <mc:AlternateContent xmlns:mc="http://schemas.openxmlformats.org/markup-compatibility/2006" xmlns:a14="http://schemas.microsoft.com/office/drawing/2010/main">
        <mc:Choice Requires="a14">
          <p:sp>
            <p:nvSpPr>
              <p:cNvPr id="10" name="Ellipse 9"/>
              <p:cNvSpPr/>
              <p:nvPr/>
            </p:nvSpPr>
            <p:spPr>
              <a:xfrm>
                <a:off x="1187624" y="4653136"/>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rPr>
                          </m:ctrlPr>
                        </m:sSubPr>
                        <m:e>
                          <m:r>
                            <a:rPr lang="de-DE" b="0" i="1" smtClean="0">
                              <a:solidFill>
                                <a:schemeClr val="bg1"/>
                              </a:solidFill>
                              <a:latin typeface="Cambria Math"/>
                            </a:rPr>
                            <m:t>𝑥</m:t>
                          </m:r>
                        </m:e>
                        <m:sub>
                          <m:r>
                            <a:rPr lang="de-DE" b="0" i="1" smtClean="0">
                              <a:solidFill>
                                <a:schemeClr val="bg1"/>
                              </a:solidFill>
                              <a:latin typeface="Cambria Math"/>
                            </a:rPr>
                            <m:t>𝑛</m:t>
                          </m:r>
                        </m:sub>
                      </m:sSub>
                    </m:oMath>
                  </m:oMathPara>
                </a14:m>
                <a:endParaRPr lang="de-DE" dirty="0">
                  <a:solidFill>
                    <a:schemeClr val="bg1"/>
                  </a:solidFill>
                </a:endParaRPr>
              </a:p>
            </p:txBody>
          </p:sp>
        </mc:Choice>
        <mc:Fallback xmlns="">
          <p:sp>
            <p:nvSpPr>
              <p:cNvPr id="10" name="Ellipse 9"/>
              <p:cNvSpPr>
                <a:spLocks noRot="1" noChangeAspect="1" noMove="1" noResize="1" noEditPoints="1" noAdjustHandles="1" noChangeArrowheads="1" noChangeShapeType="1" noTextEdit="1"/>
              </p:cNvSpPr>
              <p:nvPr/>
            </p:nvSpPr>
            <p:spPr>
              <a:xfrm>
                <a:off x="1187624" y="4653136"/>
                <a:ext cx="576064" cy="360040"/>
              </a:xfrm>
              <a:prstGeom prst="ellipse">
                <a:avLst/>
              </a:prstGeom>
              <a:blipFill>
                <a:blip r:embed="rId5"/>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Ellipse 11"/>
              <p:cNvSpPr/>
              <p:nvPr/>
            </p:nvSpPr>
            <p:spPr>
              <a:xfrm>
                <a:off x="1187624" y="3212976"/>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i="1" smtClean="0">
                              <a:solidFill>
                                <a:schemeClr val="bg1"/>
                              </a:solidFill>
                              <a:latin typeface="Cambria Math" panose="02040503050406030204" pitchFamily="18" charset="0"/>
                            </a:rPr>
                          </m:ctrlPr>
                        </m:sSubPr>
                        <m:e>
                          <m:r>
                            <a:rPr lang="de-DE" i="1">
                              <a:solidFill>
                                <a:schemeClr val="bg1"/>
                              </a:solidFill>
                              <a:latin typeface="Cambria Math"/>
                            </a:rPr>
                            <m:t>𝑥</m:t>
                          </m:r>
                        </m:e>
                        <m:sub>
                          <m:r>
                            <a:rPr lang="de-DE" b="0" i="1" smtClean="0">
                              <a:solidFill>
                                <a:schemeClr val="bg1"/>
                              </a:solidFill>
                              <a:latin typeface="Cambria Math" panose="02040503050406030204" pitchFamily="18" charset="0"/>
                            </a:rPr>
                            <m:t>3</m:t>
                          </m:r>
                        </m:sub>
                      </m:sSub>
                    </m:oMath>
                  </m:oMathPara>
                </a14:m>
                <a:endParaRPr lang="de-DE" dirty="0">
                  <a:solidFill>
                    <a:schemeClr val="bg1"/>
                  </a:solidFill>
                </a:endParaRPr>
              </a:p>
            </p:txBody>
          </p:sp>
        </mc:Choice>
        <mc:Fallback xmlns="">
          <p:sp>
            <p:nvSpPr>
              <p:cNvPr id="12" name="Ellipse 11"/>
              <p:cNvSpPr>
                <a:spLocks noRot="1" noChangeAspect="1" noMove="1" noResize="1" noEditPoints="1" noAdjustHandles="1" noChangeArrowheads="1" noChangeShapeType="1" noTextEdit="1"/>
              </p:cNvSpPr>
              <p:nvPr/>
            </p:nvSpPr>
            <p:spPr>
              <a:xfrm>
                <a:off x="1187624" y="3212976"/>
                <a:ext cx="576064" cy="360040"/>
              </a:xfrm>
              <a:prstGeom prst="ellipse">
                <a:avLst/>
              </a:prstGeom>
              <a:blipFill>
                <a:blip r:embed="rId6"/>
                <a:stretch>
                  <a:fillRect/>
                </a:stretch>
              </a:blipFill>
              <a:ln>
                <a:solidFill>
                  <a:schemeClr val="accent6"/>
                </a:solidFill>
              </a:ln>
            </p:spPr>
            <p:txBody>
              <a:bodyPr/>
              <a:lstStyle/>
              <a:p>
                <a:r>
                  <a:rPr lang="en-US">
                    <a:noFill/>
                  </a:rPr>
                  <a:t> </a:t>
                </a:r>
              </a:p>
            </p:txBody>
          </p:sp>
        </mc:Fallback>
      </mc:AlternateContent>
      <p:sp>
        <p:nvSpPr>
          <p:cNvPr id="6" name="Textfeld 5"/>
          <p:cNvSpPr txBox="1"/>
          <p:nvPr/>
        </p:nvSpPr>
        <p:spPr>
          <a:xfrm>
            <a:off x="1043608" y="5949280"/>
            <a:ext cx="1656184" cy="400110"/>
          </a:xfrm>
          <a:prstGeom prst="rect">
            <a:avLst/>
          </a:prstGeom>
          <a:noFill/>
        </p:spPr>
        <p:txBody>
          <a:bodyPr wrap="square" rtlCol="0">
            <a:spAutoFit/>
          </a:bodyPr>
          <a:lstStyle/>
          <a:p>
            <a:r>
              <a:rPr lang="de-DE" sz="2000" dirty="0" err="1">
                <a:latin typeface="+mn-lt"/>
              </a:rPr>
              <a:t>inputs</a:t>
            </a:r>
            <a:endParaRPr lang="de-DE" sz="2000" dirty="0">
              <a:latin typeface="+mn-lt"/>
            </a:endParaRPr>
          </a:p>
        </p:txBody>
      </p:sp>
      <mc:AlternateContent xmlns:mc="http://schemas.openxmlformats.org/markup-compatibility/2006" xmlns:a14="http://schemas.microsoft.com/office/drawing/2010/main">
        <mc:Choice Requires="a14">
          <p:sp>
            <p:nvSpPr>
              <p:cNvPr id="8" name="Ellipse 7"/>
              <p:cNvSpPr/>
              <p:nvPr/>
            </p:nvSpPr>
            <p:spPr>
              <a:xfrm>
                <a:off x="4283968" y="3284984"/>
                <a:ext cx="2448272"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2000" b="1" i="0" smtClean="0">
                          <a:solidFill>
                            <a:schemeClr val="accent1">
                              <a:lumMod val="50000"/>
                            </a:schemeClr>
                          </a:solidFill>
                          <a:latin typeface="Cambria Math" panose="02040503050406030204" pitchFamily="18" charset="0"/>
                          <a:ea typeface="Cambria Math" panose="02040503050406030204" pitchFamily="18" charset="0"/>
                        </a:rPr>
                        <m:t>𝛔</m:t>
                      </m:r>
                      <m:r>
                        <m:rPr>
                          <m:nor/>
                        </m:rPr>
                        <a:rPr lang="en-US" sz="2000" b="1" dirty="0">
                          <a:solidFill>
                            <a:schemeClr val="accent1">
                              <a:lumMod val="50000"/>
                            </a:schemeClr>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m:t>
                      </m:r>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𝐢</m:t>
                          </m:r>
                        </m:sub>
                      </m:sSub>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𝐱</m:t>
                          </m:r>
                        </m:e>
                        <m:sub>
                          <m:r>
                            <a:rPr lang="de-DE" sz="2000" b="1" i="0" smtClean="0">
                              <a:solidFill>
                                <a:schemeClr val="accent6"/>
                              </a:solidFill>
                              <a:latin typeface="Cambria Math" panose="02040503050406030204" pitchFamily="18" charset="0"/>
                              <a:ea typeface="Cambria Math" panose="02040503050406030204" pitchFamily="18" charset="0"/>
                            </a:rPr>
                            <m:t>𝐢</m:t>
                          </m:r>
                        </m:sub>
                      </m:sSub>
                      <m:r>
                        <a:rPr lang="de-DE" sz="2000" b="1" i="0" smtClean="0">
                          <a:solidFill>
                            <a:schemeClr val="accent6"/>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𝐛</m:t>
                      </m:r>
                      <m:r>
                        <m:rPr>
                          <m:nor/>
                        </m:rPr>
                        <a:rPr lang="en-US" sz="2000" b="1" dirty="0" smtClean="0">
                          <a:solidFill>
                            <a:schemeClr val="accent1">
                              <a:lumMod val="50000"/>
                            </a:schemeClr>
                          </a:solidFill>
                          <a:latin typeface="Cambria Math" panose="02040503050406030204" pitchFamily="18" charset="0"/>
                          <a:ea typeface="Cambria Math" panose="02040503050406030204" pitchFamily="18" charset="0"/>
                        </a:rPr>
                        <m:t>)</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8" name="Ellipse 7"/>
              <p:cNvSpPr>
                <a:spLocks noRot="1" noChangeAspect="1" noMove="1" noResize="1" noEditPoints="1" noAdjustHandles="1" noChangeArrowheads="1" noChangeShapeType="1" noTextEdit="1"/>
              </p:cNvSpPr>
              <p:nvPr/>
            </p:nvSpPr>
            <p:spPr>
              <a:xfrm>
                <a:off x="4283968" y="3284984"/>
                <a:ext cx="2448272" cy="612068"/>
              </a:xfrm>
              <a:prstGeom prst="ellipse">
                <a:avLst/>
              </a:prstGeom>
              <a:blipFill>
                <a:blip r:embed="rId7"/>
                <a:stretch>
                  <a:fillRect/>
                </a:stretch>
              </a:blipFill>
              <a:ln>
                <a:solidFill>
                  <a:srgbClr val="FFC000"/>
                </a:solidFill>
              </a:ln>
            </p:spPr>
            <p:txBody>
              <a:bodyPr/>
              <a:lstStyle/>
              <a:p>
                <a:r>
                  <a:rPr lang="en-US">
                    <a:noFill/>
                  </a:rPr>
                  <a:t> </a:t>
                </a:r>
              </a:p>
            </p:txBody>
          </p:sp>
        </mc:Fallback>
      </mc:AlternateContent>
      <p:sp>
        <p:nvSpPr>
          <p:cNvPr id="14" name="Textfeld 13"/>
          <p:cNvSpPr txBox="1"/>
          <p:nvPr/>
        </p:nvSpPr>
        <p:spPr>
          <a:xfrm>
            <a:off x="3995936" y="5661248"/>
            <a:ext cx="4147195" cy="707886"/>
          </a:xfrm>
          <a:prstGeom prst="rect">
            <a:avLst/>
          </a:prstGeom>
          <a:noFill/>
        </p:spPr>
        <p:txBody>
          <a:bodyPr wrap="square" rtlCol="0">
            <a:spAutoFit/>
          </a:bodyPr>
          <a:lstStyle/>
          <a:p>
            <a:r>
              <a:rPr lang="de-DE" sz="2000" dirty="0" err="1">
                <a:latin typeface="+mn-lt"/>
              </a:rPr>
              <a:t>Apply</a:t>
            </a:r>
            <a:r>
              <a:rPr lang="de-DE" sz="2000" dirty="0">
                <a:latin typeface="+mn-lt"/>
              </a:rPr>
              <a:t> a non-linear </a:t>
            </a:r>
            <a:r>
              <a:rPr lang="de-DE" sz="2000" dirty="0" err="1">
                <a:latin typeface="+mn-lt"/>
              </a:rPr>
              <a:t>activation</a:t>
            </a:r>
            <a:r>
              <a:rPr lang="de-DE" sz="2000" dirty="0">
                <a:latin typeface="+mn-lt"/>
              </a:rPr>
              <a:t> </a:t>
            </a:r>
            <a:r>
              <a:rPr lang="de-DE" sz="2000" dirty="0" err="1">
                <a:latin typeface="+mn-lt"/>
              </a:rPr>
              <a:t>function</a:t>
            </a:r>
            <a:r>
              <a:rPr lang="de-DE" sz="2000" dirty="0">
                <a:latin typeface="+mn-lt"/>
              </a:rPr>
              <a:t> </a:t>
            </a:r>
            <a:r>
              <a:rPr lang="de-DE" sz="2000" dirty="0" err="1">
                <a:latin typeface="+mn-lt"/>
              </a:rPr>
              <a:t>to</a:t>
            </a:r>
            <a:r>
              <a:rPr lang="de-DE" sz="2000" dirty="0">
                <a:latin typeface="+mn-lt"/>
              </a:rPr>
              <a:t> </a:t>
            </a:r>
            <a:r>
              <a:rPr lang="de-DE" sz="2000" dirty="0" err="1">
                <a:latin typeface="+mn-lt"/>
              </a:rPr>
              <a:t>calculate</a:t>
            </a:r>
            <a:r>
              <a:rPr lang="de-DE" sz="2000" dirty="0">
                <a:latin typeface="+mn-lt"/>
              </a:rPr>
              <a:t> </a:t>
            </a:r>
            <a:r>
              <a:rPr lang="de-DE" sz="2000" dirty="0" err="1">
                <a:latin typeface="+mn-lt"/>
              </a:rPr>
              <a:t>the</a:t>
            </a:r>
            <a:r>
              <a:rPr lang="de-DE" sz="2000" dirty="0">
                <a:latin typeface="+mn-lt"/>
              </a:rPr>
              <a:t> </a:t>
            </a:r>
            <a:r>
              <a:rPr lang="de-DE" sz="2000" dirty="0" err="1">
                <a:latin typeface="+mn-lt"/>
              </a:rPr>
              <a:t>output</a:t>
            </a:r>
            <a:r>
              <a:rPr lang="de-DE" sz="2000" dirty="0">
                <a:latin typeface="+mn-lt"/>
              </a:rPr>
              <a:t> </a:t>
            </a:r>
            <a:r>
              <a:rPr lang="de-DE" sz="2000" dirty="0" err="1">
                <a:latin typeface="+mn-lt"/>
              </a:rPr>
              <a:t>of</a:t>
            </a:r>
            <a:r>
              <a:rPr lang="de-DE" sz="2000" dirty="0">
                <a:latin typeface="+mn-lt"/>
              </a:rPr>
              <a:t> </a:t>
            </a:r>
            <a:r>
              <a:rPr lang="de-DE" sz="2000" dirty="0" err="1">
                <a:latin typeface="+mn-lt"/>
              </a:rPr>
              <a:t>the</a:t>
            </a:r>
            <a:r>
              <a:rPr lang="de-DE" sz="2000" dirty="0">
                <a:latin typeface="+mn-lt"/>
              </a:rPr>
              <a:t> </a:t>
            </a:r>
            <a:r>
              <a:rPr lang="de-DE" sz="2000" dirty="0" err="1">
                <a:latin typeface="+mn-lt"/>
              </a:rPr>
              <a:t>neuron</a:t>
            </a:r>
            <a:r>
              <a:rPr lang="de-DE" sz="2000" dirty="0">
                <a:latin typeface="+mn-lt"/>
              </a:rPr>
              <a:t>.</a:t>
            </a:r>
          </a:p>
        </p:txBody>
      </p:sp>
      <p:cxnSp>
        <p:nvCxnSpPr>
          <p:cNvPr id="15" name="Gerade Verbindung mit Pfeil 14"/>
          <p:cNvCxnSpPr>
            <a:cxnSpLocks/>
            <a:stCxn id="4" idx="6"/>
            <a:endCxn id="8" idx="2"/>
          </p:cNvCxnSpPr>
          <p:nvPr/>
        </p:nvCxnSpPr>
        <p:spPr>
          <a:xfrm>
            <a:off x="1763688" y="2096852"/>
            <a:ext cx="2520280" cy="149416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cxnSpLocks/>
            <a:stCxn id="7" idx="6"/>
            <a:endCxn id="8" idx="2"/>
          </p:cNvCxnSpPr>
          <p:nvPr/>
        </p:nvCxnSpPr>
        <p:spPr>
          <a:xfrm>
            <a:off x="1763688" y="2744924"/>
            <a:ext cx="2520280" cy="84609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cxnSpLocks/>
            <a:stCxn id="12" idx="6"/>
            <a:endCxn id="8" idx="2"/>
          </p:cNvCxnSpPr>
          <p:nvPr/>
        </p:nvCxnSpPr>
        <p:spPr>
          <a:xfrm>
            <a:off x="1763688" y="3392996"/>
            <a:ext cx="2520280" cy="19802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cxnSpLocks/>
            <a:stCxn id="9" idx="6"/>
            <a:endCxn id="8" idx="2"/>
          </p:cNvCxnSpPr>
          <p:nvPr/>
        </p:nvCxnSpPr>
        <p:spPr>
          <a:xfrm flipV="1">
            <a:off x="1763688" y="3591018"/>
            <a:ext cx="2520280" cy="52205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cxnSpLocks/>
            <a:stCxn id="10" idx="6"/>
            <a:endCxn id="8" idx="2"/>
          </p:cNvCxnSpPr>
          <p:nvPr/>
        </p:nvCxnSpPr>
        <p:spPr>
          <a:xfrm flipV="1">
            <a:off x="1763688" y="3591018"/>
            <a:ext cx="2520280" cy="124213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feld 23"/>
              <p:cNvSpPr txBox="1"/>
              <p:nvPr/>
            </p:nvSpPr>
            <p:spPr>
              <a:xfrm>
                <a:off x="1763688" y="2132856"/>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𝟏</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4" name="Textfeld 23"/>
              <p:cNvSpPr txBox="1">
                <a:spLocks noRot="1" noChangeAspect="1" noMove="1" noResize="1" noEditPoints="1" noAdjustHandles="1" noChangeArrowheads="1" noChangeShapeType="1" noTextEdit="1"/>
              </p:cNvSpPr>
              <p:nvPr/>
            </p:nvSpPr>
            <p:spPr>
              <a:xfrm>
                <a:off x="1763688" y="2132856"/>
                <a:ext cx="1656184"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feld 25"/>
              <p:cNvSpPr txBox="1"/>
              <p:nvPr/>
            </p:nvSpPr>
            <p:spPr>
              <a:xfrm>
                <a:off x="1619672" y="2564904"/>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𝟐</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6" name="Textfeld 25"/>
              <p:cNvSpPr txBox="1">
                <a:spLocks noRot="1" noChangeAspect="1" noMove="1" noResize="1" noEditPoints="1" noAdjustHandles="1" noChangeArrowheads="1" noChangeShapeType="1" noTextEdit="1"/>
              </p:cNvSpPr>
              <p:nvPr/>
            </p:nvSpPr>
            <p:spPr>
              <a:xfrm>
                <a:off x="1619672" y="2564904"/>
                <a:ext cx="1656184"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feld 26"/>
              <p:cNvSpPr txBox="1"/>
              <p:nvPr/>
            </p:nvSpPr>
            <p:spPr>
              <a:xfrm>
                <a:off x="1547664" y="4077072"/>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𝐧</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7" name="Textfeld 26"/>
              <p:cNvSpPr txBox="1">
                <a:spLocks noRot="1" noChangeAspect="1" noMove="1" noResize="1" noEditPoints="1" noAdjustHandles="1" noChangeArrowheads="1" noChangeShapeType="1" noTextEdit="1"/>
              </p:cNvSpPr>
              <p:nvPr/>
            </p:nvSpPr>
            <p:spPr>
              <a:xfrm>
                <a:off x="1547664" y="4077072"/>
                <a:ext cx="1656184" cy="400110"/>
              </a:xfrm>
              <a:prstGeom prst="rect">
                <a:avLst/>
              </a:prstGeom>
              <a:blipFill>
                <a:blip r:embed="rId10"/>
                <a:stretch>
                  <a:fillRect/>
                </a:stretch>
              </a:blipFill>
            </p:spPr>
            <p:txBody>
              <a:bodyPr/>
              <a:lstStyle/>
              <a:p>
                <a:r>
                  <a:rPr lang="en-US">
                    <a:noFill/>
                  </a:rPr>
                  <a:t> </a:t>
                </a:r>
              </a:p>
            </p:txBody>
          </p:sp>
        </mc:Fallback>
      </mc:AlternateContent>
      <p:cxnSp>
        <p:nvCxnSpPr>
          <p:cNvPr id="16" name="Gerade Verbindung mit Pfeil 15"/>
          <p:cNvCxnSpPr>
            <a:cxnSpLocks/>
            <a:stCxn id="28" idx="3"/>
            <a:endCxn id="8" idx="2"/>
          </p:cNvCxnSpPr>
          <p:nvPr/>
        </p:nvCxnSpPr>
        <p:spPr>
          <a:xfrm flipV="1">
            <a:off x="1691680" y="3591018"/>
            <a:ext cx="2592288" cy="203422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feld 17"/>
              <p:cNvSpPr txBox="1"/>
              <p:nvPr/>
            </p:nvSpPr>
            <p:spPr>
              <a:xfrm>
                <a:off x="2195736" y="4725144"/>
                <a:ext cx="3978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𝐛</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8" name="Textfeld 17"/>
              <p:cNvSpPr txBox="1">
                <a:spLocks noRot="1" noChangeAspect="1" noMove="1" noResize="1" noEditPoints="1" noAdjustHandles="1" noChangeArrowheads="1" noChangeShapeType="1" noTextEdit="1"/>
              </p:cNvSpPr>
              <p:nvPr/>
            </p:nvSpPr>
            <p:spPr>
              <a:xfrm>
                <a:off x="2195736" y="4725144"/>
                <a:ext cx="397865" cy="400110"/>
              </a:xfrm>
              <a:prstGeom prst="rect">
                <a:avLst/>
              </a:prstGeom>
              <a:blipFill>
                <a:blip r:embed="rId11"/>
                <a:stretch>
                  <a:fillRect/>
                </a:stretch>
              </a:blipFill>
            </p:spPr>
            <p:txBody>
              <a:bodyPr/>
              <a:lstStyle/>
              <a:p>
                <a:r>
                  <a:rPr lang="en-US">
                    <a:noFill/>
                  </a:rPr>
                  <a:t> </a:t>
                </a:r>
              </a:p>
            </p:txBody>
          </p:sp>
        </mc:Fallback>
      </mc:AlternateContent>
      <p:sp>
        <p:nvSpPr>
          <p:cNvPr id="25" name="Textfeld 24"/>
          <p:cNvSpPr txBox="1"/>
          <p:nvPr/>
        </p:nvSpPr>
        <p:spPr>
          <a:xfrm>
            <a:off x="2267744" y="5939988"/>
            <a:ext cx="1656184" cy="400110"/>
          </a:xfrm>
          <a:prstGeom prst="rect">
            <a:avLst/>
          </a:prstGeom>
          <a:noFill/>
        </p:spPr>
        <p:txBody>
          <a:bodyPr wrap="square" rtlCol="0">
            <a:spAutoFit/>
          </a:bodyPr>
          <a:lstStyle/>
          <a:p>
            <a:r>
              <a:rPr lang="de-DE" sz="2000" dirty="0" err="1">
                <a:latin typeface="+mn-lt"/>
              </a:rPr>
              <a:t>weights+bias</a:t>
            </a:r>
            <a:endParaRPr lang="de-DE" sz="2000" dirty="0">
              <a:latin typeface="+mn-lt"/>
            </a:endParaRPr>
          </a:p>
        </p:txBody>
      </p:sp>
      <mc:AlternateContent xmlns:mc="http://schemas.openxmlformats.org/markup-compatibility/2006" xmlns:a14="http://schemas.microsoft.com/office/drawing/2010/main">
        <mc:Choice Requires="a14">
          <p:sp>
            <p:nvSpPr>
              <p:cNvPr id="28" name="Rechteck 27"/>
              <p:cNvSpPr/>
              <p:nvPr/>
            </p:nvSpPr>
            <p:spPr>
              <a:xfrm>
                <a:off x="1259632" y="5445224"/>
                <a:ext cx="432048" cy="360040"/>
              </a:xfrm>
              <a:prstGeom prst="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chemeClr val="bg1"/>
                          </a:solidFill>
                          <a:latin typeface="Cambria Math"/>
                        </a:rPr>
                        <m:t>1</m:t>
                      </m:r>
                    </m:oMath>
                  </m:oMathPara>
                </a14:m>
                <a:endParaRPr/>
              </a:p>
            </p:txBody>
          </p:sp>
        </mc:Choice>
        <mc:Fallback xmlns="">
          <p:sp>
            <p:nvSpPr>
              <p:cNvPr id="28" name="Rechteck 27"/>
              <p:cNvSpPr>
                <a:spLocks noRot="1" noChangeAspect="1" noMove="1" noResize="1" noEditPoints="1" noAdjustHandles="1" noChangeArrowheads="1" noChangeShapeType="1" noTextEdit="1"/>
              </p:cNvSpPr>
              <p:nvPr/>
            </p:nvSpPr>
            <p:spPr>
              <a:xfrm>
                <a:off x="1259632" y="5445224"/>
                <a:ext cx="432048" cy="360040"/>
              </a:xfrm>
              <a:prstGeom prst="rect">
                <a:avLst/>
              </a:prstGeom>
              <a:blipFill>
                <a:blip r:embed="rId12"/>
                <a:stretch>
                  <a:fillRect/>
                </a:stretch>
              </a:blipFill>
              <a:ln>
                <a:solidFill>
                  <a:schemeClr val="accent6"/>
                </a:solidFill>
              </a:ln>
            </p:spPr>
            <p:txBody>
              <a:bodyPr/>
              <a:lstStyle/>
              <a:p>
                <a:r>
                  <a:rPr lang="en-US">
                    <a:noFill/>
                  </a:rPr>
                  <a:t> </a:t>
                </a:r>
              </a:p>
            </p:txBody>
          </p:sp>
        </mc:Fallback>
      </mc:AlternateContent>
      <p:cxnSp>
        <p:nvCxnSpPr>
          <p:cNvPr id="32" name="Gerade Verbindung mit Pfeil 31">
            <a:extLst>
              <a:ext uri="{FF2B5EF4-FFF2-40B4-BE49-F238E27FC236}">
                <a16:creationId xmlns:a16="http://schemas.microsoft.com/office/drawing/2014/main" id="{29640E25-8076-BD4C-ABCC-FDBE95A87879}"/>
              </a:ext>
            </a:extLst>
          </p:cNvPr>
          <p:cNvCxnSpPr>
            <a:cxnSpLocks/>
          </p:cNvCxnSpPr>
          <p:nvPr/>
        </p:nvCxnSpPr>
        <p:spPr>
          <a:xfrm flipV="1">
            <a:off x="6732240" y="3573016"/>
            <a:ext cx="1368152" cy="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feld 35">
                <a:extLst>
                  <a:ext uri="{FF2B5EF4-FFF2-40B4-BE49-F238E27FC236}">
                    <a16:creationId xmlns:a16="http://schemas.microsoft.com/office/drawing/2014/main" id="{414FC0FA-C95F-814D-811C-18C65DEBBD9F}"/>
                  </a:ext>
                </a:extLst>
              </p:cNvPr>
              <p:cNvSpPr txBox="1"/>
              <p:nvPr/>
            </p:nvSpPr>
            <p:spPr>
              <a:xfrm>
                <a:off x="6588224" y="3212976"/>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𝐨</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36" name="Textfeld 35">
                <a:extLst>
                  <a:ext uri="{FF2B5EF4-FFF2-40B4-BE49-F238E27FC236}">
                    <a16:creationId xmlns:a16="http://schemas.microsoft.com/office/drawing/2014/main" xmlns="" xmlns:a14="http://schemas.microsoft.com/office/drawing/2010/main" id="{414FC0FA-C95F-814D-811C-18C65DEBBD9F}"/>
                  </a:ext>
                </a:extLst>
              </p:cNvPr>
              <p:cNvSpPr txBox="1">
                <a:spLocks noRot="1" noChangeAspect="1" noMove="1" noResize="1" noEditPoints="1" noAdjustHandles="1" noChangeArrowheads="1" noChangeShapeType="1" noTextEdit="1"/>
              </p:cNvSpPr>
              <p:nvPr/>
            </p:nvSpPr>
            <p:spPr>
              <a:xfrm>
                <a:off x="6588224" y="3212976"/>
                <a:ext cx="1656184" cy="400110"/>
              </a:xfrm>
              <a:prstGeom prst="rect">
                <a:avLst/>
              </a:prstGeom>
              <a:blipFill>
                <a:blip r:embed="rId13"/>
                <a:stretch>
                  <a:fillRect/>
                </a:stretch>
              </a:blipFill>
            </p:spPr>
            <p:txBody>
              <a:bodyPr/>
              <a:lstStyle/>
              <a:p>
                <a:r>
                  <a:rPr lang="en-US">
                    <a:noFill/>
                  </a:rPr>
                  <a:t> </a:t>
                </a:r>
              </a:p>
            </p:txBody>
          </p:sp>
        </mc:Fallback>
      </mc:AlternateContent>
      <p:sp>
        <p:nvSpPr>
          <p:cNvPr id="37" name="Textfeld 36">
            <a:extLst>
              <a:ext uri="{FF2B5EF4-FFF2-40B4-BE49-F238E27FC236}">
                <a16:creationId xmlns:a16="http://schemas.microsoft.com/office/drawing/2014/main" id="{976540A2-7D5E-D24E-B9CB-86DBA9367B0C}"/>
              </a:ext>
            </a:extLst>
          </p:cNvPr>
          <p:cNvSpPr txBox="1"/>
          <p:nvPr/>
        </p:nvSpPr>
        <p:spPr>
          <a:xfrm>
            <a:off x="1547664" y="3059064"/>
            <a:ext cx="1656184" cy="400110"/>
          </a:xfrm>
          <a:prstGeom prst="rect">
            <a:avLst/>
          </a:prstGeom>
          <a:noFill/>
        </p:spPr>
        <p:txBody>
          <a:bodyPr wrap="square" rtlCol="0">
            <a:spAutoFit/>
          </a:bodyPr>
          <a:lstStyle/>
          <a:p>
            <a:pPr algn="ctr"/>
            <a:r>
              <a:rPr lang="de-DE" sz="2000" b="1" dirty="0">
                <a:solidFill>
                  <a:schemeClr val="accent6"/>
                </a:solidFill>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135195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Formally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0825" y="1592263"/>
                <a:ext cx="8640763" cy="4789487"/>
              </a:xfrm>
              <a:prstGeom prst="rect">
                <a:avLst/>
              </a:prstGeom>
            </p:spPr>
            <p:txBody>
              <a:bodyPr/>
              <a:lstStyle/>
              <a:p>
                <a:pPr>
                  <a:buFont typeface="Arial" panose="020B0604020202020204" pitchFamily="34" charset="0"/>
                  <a:buChar char="•"/>
                </a:pPr>
                <a:r>
                  <a:rPr lang="en-US" dirty="0"/>
                  <a:t>For simplicity, we add the constant bias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𝐛</m:t>
                    </m:r>
                  </m:oMath>
                </a14:m>
                <a:r>
                  <a:rPr lang="en-US" dirty="0"/>
                  <a:t> simply as an additional entry to the input vector </a:t>
                </a:r>
                <a14:m>
                  <m:oMath xmlns:m="http://schemas.openxmlformats.org/officeDocument/2006/math">
                    <m:r>
                      <a:rPr lang="de-DE" b="1" i="0">
                        <a:solidFill>
                          <a:schemeClr val="accent6"/>
                        </a:solidFill>
                        <a:latin typeface="Cambria Math" panose="02040503050406030204" pitchFamily="18" charset="0"/>
                        <a:ea typeface="Cambria Math" panose="02040503050406030204" pitchFamily="18" charset="0"/>
                      </a:rPr>
                      <m:t>𝐱</m:t>
                    </m:r>
                  </m:oMath>
                </a14:m>
                <a:endParaRPr lang="en-US" b="1" dirty="0"/>
              </a:p>
              <a:p>
                <a:pPr>
                  <a:buFont typeface="Arial" panose="020B0604020202020204" pitchFamily="34" charset="0"/>
                  <a:buChar char="•"/>
                </a:pPr>
                <a:r>
                  <a:rPr lang="en-US" dirty="0"/>
                  <a:t>Input: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𝐱</m:t>
                    </m:r>
                  </m:oMath>
                </a14:m>
                <a:endParaRPr lang="de-DE" b="1" dirty="0">
                  <a:solidFill>
                    <a:schemeClr val="accent6"/>
                  </a:solidFill>
                  <a:ea typeface="Cambria Math" panose="02040503050406030204" pitchFamily="18" charset="0"/>
                </a:endParaRPr>
              </a:p>
              <a:p>
                <a:pPr>
                  <a:buFont typeface="Arial" panose="020B0604020202020204" pitchFamily="34" charset="0"/>
                  <a:buChar char="•"/>
                </a:pPr>
                <a:r>
                  <a:rPr lang="en-US" dirty="0"/>
                  <a:t>Parameters: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𝐰</m:t>
                    </m:r>
                  </m:oMath>
                </a14:m>
                <a:endParaRPr lang="en-US" dirty="0"/>
              </a:p>
              <a:p>
                <a:pPr>
                  <a:buFont typeface="Arial" panose="020B0604020202020204" pitchFamily="34" charset="0"/>
                  <a:buChar char="•"/>
                </a:pPr>
                <a:r>
                  <a:rPr lang="en-US" dirty="0"/>
                  <a:t>Activation function: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𝛔</m:t>
                    </m:r>
                  </m:oMath>
                </a14:m>
                <a:endParaRPr lang="de-DE" b="1" dirty="0">
                  <a:solidFill>
                    <a:schemeClr val="accent6"/>
                  </a:solidFill>
                  <a:ea typeface="Cambria Math" panose="02040503050406030204" pitchFamily="18" charset="0"/>
                </a:endParaRPr>
              </a:p>
              <a:p>
                <a:pPr>
                  <a:buFont typeface="Arial" panose="020B0604020202020204" pitchFamily="34" charset="0"/>
                  <a:buChar char="•"/>
                </a:pPr>
                <a:r>
                  <a:rPr lang="en-US" dirty="0"/>
                  <a:t>Output: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𝛔</m:t>
                    </m:r>
                    <m:r>
                      <m:rPr>
                        <m:nor/>
                      </m:rPr>
                      <a:rPr lang="en-US" b="1" dirty="0">
                        <a:solidFill>
                          <a:schemeClr val="accent6"/>
                        </a:solidFill>
                        <a:latin typeface="Cambria Math" panose="02040503050406030204" pitchFamily="18" charset="0"/>
                        <a:ea typeface="Cambria Math" panose="02040503050406030204" pitchFamily="18" charset="0"/>
                      </a:rPr>
                      <m:t>(</m:t>
                    </m:r>
                    <m:r>
                      <m:rPr>
                        <m:nor/>
                      </m:rPr>
                      <a:rPr lang="de-DE" b="1" smtClean="0">
                        <a:solidFill>
                          <a:schemeClr val="accent6"/>
                        </a:solidFill>
                        <a:latin typeface="Cambria Math" panose="02040503050406030204" pitchFamily="18" charset="0"/>
                        <a:ea typeface="Cambria Math" panose="02040503050406030204" pitchFamily="18" charset="0"/>
                      </a:rPr>
                      <m:t>w</m:t>
                    </m:r>
                    <m:r>
                      <m:rPr>
                        <m:nor/>
                      </m:rPr>
                      <a:rPr lang="de-DE" b="1" smtClean="0">
                        <a:solidFill>
                          <a:schemeClr val="accent6"/>
                        </a:solidFill>
                        <a:latin typeface="Cambria Math" panose="02040503050406030204" pitchFamily="18" charset="0"/>
                        <a:ea typeface="Cambria Math" panose="02040503050406030204" pitchFamily="18" charset="0"/>
                      </a:rPr>
                      <m:t> </m:t>
                    </m:r>
                    <m:r>
                      <a:rPr lang="de-DE" b="1" i="0" smtClean="0">
                        <a:solidFill>
                          <a:schemeClr val="accent6"/>
                        </a:solidFill>
                        <a:latin typeface="Cambria Math" panose="02040503050406030204" pitchFamily="18" charset="0"/>
                        <a:ea typeface="Cambria Math" panose="02040503050406030204" pitchFamily="18" charset="0"/>
                      </a:rPr>
                      <m:t>∙</m:t>
                    </m:r>
                    <m:r>
                      <a:rPr lang="de-DE" b="1" i="0" smtClean="0">
                        <a:solidFill>
                          <a:schemeClr val="accent6"/>
                        </a:solidFill>
                        <a:latin typeface="Cambria Math" panose="02040503050406030204" pitchFamily="18" charset="0"/>
                        <a:ea typeface="Cambria Math" panose="02040503050406030204" pitchFamily="18" charset="0"/>
                      </a:rPr>
                      <m:t>𝐱</m:t>
                    </m:r>
                    <m:r>
                      <m:rPr>
                        <m:nor/>
                      </m:rPr>
                      <a:rPr lang="en-US" b="1" dirty="0">
                        <a:solidFill>
                          <a:schemeClr val="accent6"/>
                        </a:solidFill>
                        <a:latin typeface="Cambria Math" panose="02040503050406030204" pitchFamily="18" charset="0"/>
                        <a:ea typeface="Cambria Math" panose="02040503050406030204" pitchFamily="18" charset="0"/>
                      </a:rPr>
                      <m:t>)</m:t>
                    </m:r>
                  </m:oMath>
                </a14:m>
                <a:endParaRPr lang="en-US" b="1"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endParaRPr lang="en-US" b="1"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𝐱</m:t>
                    </m:r>
                    <m:r>
                      <a:rPr lang="de-DE" b="1" i="1">
                        <a:solidFill>
                          <a:schemeClr val="accent6"/>
                        </a:solidFill>
                        <a:latin typeface="Cambria Math" panose="02040503050406030204" pitchFamily="18" charset="0"/>
                        <a:ea typeface="Cambria Math" panose="02040503050406030204" pitchFamily="18" charset="0"/>
                      </a:rPr>
                      <m:t> </m:t>
                    </m:r>
                  </m:oMath>
                </a14:m>
                <a:r>
                  <a:rPr lang="en-US" dirty="0"/>
                  <a:t>is determined by our data</a:t>
                </a:r>
              </a:p>
              <a:p>
                <a:pPr>
                  <a:buFont typeface="Arial" panose="020B0604020202020204" pitchFamily="34" charset="0"/>
                  <a:buChar char="•"/>
                </a:pPr>
                <a:r>
                  <a:rPr lang="de-DE" b="1" dirty="0" err="1">
                    <a:solidFill>
                      <a:schemeClr val="accent6"/>
                    </a:solidFill>
                    <a:ea typeface="Cambria Math" panose="02040503050406030204" pitchFamily="18" charset="0"/>
                  </a:rPr>
                  <a:t>w</a:t>
                </a:r>
                <a14:m>
                  <m:oMath xmlns:m="http://schemas.openxmlformats.org/officeDocument/2006/math">
                    <m:r>
                      <a:rPr lang="de-DE" b="1" i="1">
                        <a:solidFill>
                          <a:schemeClr val="accent6"/>
                        </a:solidFill>
                        <a:latin typeface="Cambria Math" panose="02040503050406030204" pitchFamily="18" charset="0"/>
                        <a:ea typeface="Cambria Math" panose="02040503050406030204" pitchFamily="18" charset="0"/>
                      </a:rPr>
                      <m:t> </m:t>
                    </m:r>
                  </m:oMath>
                </a14:m>
                <a:r>
                  <a:rPr lang="en-US" dirty="0"/>
                  <a:t>is a parameter that is learned by our model (often also denoted as </a:t>
                </a:r>
                <a14:m>
                  <m:oMath xmlns:m="http://schemas.openxmlformats.org/officeDocument/2006/math">
                    <m:r>
                      <a:rPr lang="de-DE" b="1" i="0" smtClean="0">
                        <a:solidFill>
                          <a:schemeClr val="accent6"/>
                        </a:solidFill>
                        <a:latin typeface="Cambria Math"/>
                      </a:rPr>
                      <m:t>𝛉</m:t>
                    </m:r>
                  </m:oMath>
                </a14:m>
                <a:r>
                  <a:rPr lang="en-US" dirty="0"/>
                  <a:t>)</a:t>
                </a:r>
              </a:p>
              <a:p>
                <a:pPr>
                  <a:buFont typeface="Arial" panose="020B0604020202020204" pitchFamily="34" charset="0"/>
                  <a:buChar char="•"/>
                </a:pP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𝛔</m:t>
                    </m:r>
                  </m:oMath>
                </a14:m>
                <a:r>
                  <a:rPr lang="en-US" dirty="0"/>
                  <a:t> is a </a:t>
                </a:r>
                <a:r>
                  <a:rPr lang="en-US" dirty="0" err="1"/>
                  <a:t>hyperparameter</a:t>
                </a:r>
                <a:r>
                  <a:rPr lang="en-US" dirty="0"/>
                  <a:t> that we can vary</a:t>
                </a:r>
              </a:p>
              <a:p>
                <a:endParaRPr lang="en-US" dirty="0"/>
              </a:p>
              <a:p>
                <a:endParaRPr lang="en-US" b="1" dirty="0"/>
              </a:p>
              <a:p>
                <a:endParaRPr lang="en-US" b="1" dirty="0">
                  <a:solidFill>
                    <a:schemeClr val="accent6"/>
                  </a:solidFill>
                  <a:latin typeface="Cambria Math" panose="02040503050406030204" pitchFamily="18" charset="0"/>
                  <a:ea typeface="Cambria Math" panose="020405030504060302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0825" y="1592263"/>
                <a:ext cx="8640763" cy="4789487"/>
              </a:xfrm>
              <a:prstGeom prst="rect">
                <a:avLst/>
              </a:prstGeom>
              <a:blipFill>
                <a:blip r:embed="rId2"/>
                <a:stretch>
                  <a:fillRect l="-734" t="-528"/>
                </a:stretch>
              </a:blipFill>
            </p:spPr>
            <p:txBody>
              <a:bodyPr/>
              <a:lstStyle/>
              <a:p>
                <a:r>
                  <a:rPr lang="de-DE">
                    <a:noFill/>
                  </a:rPr>
                  <a:t> </a:t>
                </a:r>
              </a:p>
            </p:txBody>
          </p:sp>
        </mc:Fallback>
      </mc:AlternateContent>
    </p:spTree>
    <p:extLst>
      <p:ext uri="{BB962C8B-B14F-4D97-AF65-F5344CB8AC3E}">
        <p14:creationId xmlns:p14="http://schemas.microsoft.com/office/powerpoint/2010/main" val="2770056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p:sp>
        <p:nvSpPr>
          <p:cNvPr id="3" name="Content Placeholder 2"/>
          <p:cNvSpPr>
            <a:spLocks noGrp="1"/>
          </p:cNvSpPr>
          <p:nvPr>
            <p:ph idx="1"/>
          </p:nvPr>
        </p:nvSpPr>
        <p:spPr>
          <a:prstGeom prst="rect">
            <a:avLst/>
          </a:prstGeom>
        </p:spPr>
        <p:txBody>
          <a:bodyPr/>
          <a:lstStyle/>
          <a:p>
            <a:pPr>
              <a:buFont typeface="Arial" panose="020B0604020202020204" pitchFamily="34" charset="0"/>
              <a:buChar char="•"/>
            </a:pPr>
            <a:r>
              <a:rPr lang="en-US" dirty="0"/>
              <a:t>The activation function is crucial. </a:t>
            </a:r>
          </a:p>
          <a:p>
            <a:pPr>
              <a:buFont typeface="Arial" panose="020B0604020202020204" pitchFamily="34" charset="0"/>
              <a:buChar char="•"/>
            </a:pPr>
            <a:r>
              <a:rPr lang="en-US" dirty="0"/>
              <a:t>Given the cumulated weighted input, it computes the output. </a:t>
            </a:r>
          </a:p>
          <a:p>
            <a:pPr>
              <a:buFont typeface="Arial" panose="020B0604020202020204" pitchFamily="34" charset="0"/>
              <a:buChar char="•"/>
            </a:pPr>
            <a:r>
              <a:rPr lang="en-US" dirty="0"/>
              <a:t>In a binary function: </a:t>
            </a:r>
            <a:r>
              <a:rPr lang="en-US" i="1" dirty="0"/>
              <a:t>“firing or not firing”</a:t>
            </a:r>
          </a:p>
          <a:p>
            <a:endParaRPr lang="en-US" dirty="0"/>
          </a:p>
        </p:txBody>
      </p:sp>
      <p:pic>
        <p:nvPicPr>
          <p:cNvPr id="6" name="Picture 5"/>
          <p:cNvPicPr>
            <a:picLocks noChangeAspect="1"/>
          </p:cNvPicPr>
          <p:nvPr/>
        </p:nvPicPr>
        <p:blipFill>
          <a:blip r:embed="rId2"/>
          <a:stretch>
            <a:fillRect/>
          </a:stretch>
        </p:blipFill>
        <p:spPr>
          <a:xfrm>
            <a:off x="2987824" y="3429000"/>
            <a:ext cx="3079725" cy="2425284"/>
          </a:xfrm>
          <a:prstGeom prst="rect">
            <a:avLst/>
          </a:prstGeom>
        </p:spPr>
      </p:pic>
    </p:spTree>
    <p:extLst>
      <p:ext uri="{BB962C8B-B14F-4D97-AF65-F5344CB8AC3E}">
        <p14:creationId xmlns:p14="http://schemas.microsoft.com/office/powerpoint/2010/main" val="292689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Deep Learning</a:t>
            </a:r>
          </a:p>
        </p:txBody>
      </p:sp>
      <p:sp>
        <p:nvSpPr>
          <p:cNvPr id="3" name="Inhaltsplatzhalter 2"/>
          <p:cNvSpPr>
            <a:spLocks noGrp="1"/>
          </p:cNvSpPr>
          <p:nvPr>
            <p:ph idx="1"/>
          </p:nvPr>
        </p:nvSpPr>
        <p:spPr>
          <a:xfrm>
            <a:off x="251618" y="1628800"/>
            <a:ext cx="8640763" cy="4789487"/>
          </a:xfrm>
        </p:spPr>
        <p:txBody>
          <a:bodyPr/>
          <a:lstStyle/>
          <a:p>
            <a:pPr>
              <a:buFont typeface="Arial" panose="020B0604020202020204" pitchFamily="34" charset="0"/>
              <a:buChar char="•"/>
            </a:pPr>
            <a:r>
              <a:rPr lang="en-US" sz="2400" dirty="0"/>
              <a:t>Subfield of machine learning</a:t>
            </a:r>
          </a:p>
          <a:p>
            <a:pPr>
              <a:buFont typeface="Arial" panose="020B0604020202020204" pitchFamily="34" charset="0"/>
              <a:buChar char="•"/>
            </a:pPr>
            <a:r>
              <a:rPr lang="en-US" sz="2400" dirty="0"/>
              <a:t>Neural networks: a brain-inspired metaphor for a computational model</a:t>
            </a:r>
          </a:p>
        </p:txBody>
      </p:sp>
      <p:pic>
        <p:nvPicPr>
          <p:cNvPr id="2050" name="Picture 2" descr="https://upload.wikimedia.org/wikipedia/commons/thumb/3/32/Single-layer_feedforward_artificial_neural_network.png/214px-Single-layer_feedforward_artificial_neural_networ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7050" y="3352198"/>
            <a:ext cx="2962075" cy="16609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52120" y="2864072"/>
            <a:ext cx="2485499" cy="2637230"/>
          </a:xfrm>
          <a:prstGeom prst="rect">
            <a:avLst/>
          </a:prstGeom>
        </p:spPr>
      </p:pic>
      <p:sp>
        <p:nvSpPr>
          <p:cNvPr id="5" name="Rectangle 4"/>
          <p:cNvSpPr/>
          <p:nvPr/>
        </p:nvSpPr>
        <p:spPr>
          <a:xfrm>
            <a:off x="1067050" y="5707931"/>
            <a:ext cx="7393382" cy="461665"/>
          </a:xfrm>
          <a:prstGeom prst="rect">
            <a:avLst/>
          </a:prstGeom>
        </p:spPr>
        <p:txBody>
          <a:bodyPr wrap="square">
            <a:spAutoFit/>
          </a:bodyPr>
          <a:lstStyle/>
          <a:p>
            <a:r>
              <a:rPr lang="de-DE" sz="800" dirty="0">
                <a:solidFill>
                  <a:schemeClr val="bg1">
                    <a:lumMod val="85000"/>
                  </a:schemeClr>
                </a:solidFill>
              </a:rPr>
              <a:t>https://upload.wikimedia.org/wikipedia/commons/0/0e/Brain_network.png</a:t>
            </a:r>
          </a:p>
          <a:p>
            <a:r>
              <a:rPr lang="de-DE" sz="800" dirty="0">
                <a:solidFill>
                  <a:schemeClr val="bg1">
                    <a:lumMod val="85000"/>
                  </a:schemeClr>
                </a:solidFill>
              </a:rPr>
              <a:t>https://upload.wikimedia.org/wikipedia/commons/thumb/3/32/Single-layer_feedforward_artificial_neural_network.png/214px-Single-layer_feedforward_artificial_neural_network.png</a:t>
            </a:r>
          </a:p>
        </p:txBody>
      </p:sp>
    </p:spTree>
    <p:extLst>
      <p:ext uri="{BB962C8B-B14F-4D97-AF65-F5344CB8AC3E}">
        <p14:creationId xmlns:p14="http://schemas.microsoft.com/office/powerpoint/2010/main" val="518452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&amp; </a:t>
            </a:r>
            <a:r>
              <a:rPr lang="en-US" dirty="0" err="1"/>
              <a:t>Tanh</a:t>
            </a:r>
            <a:endParaRPr lang="en-US" dirty="0"/>
          </a:p>
        </p:txBody>
      </p:sp>
      <p:sp>
        <p:nvSpPr>
          <p:cNvPr id="9" name="Inhaltsplatzhalter 3"/>
          <p:cNvSpPr>
            <a:spLocks noGrp="1"/>
          </p:cNvSpPr>
          <p:nvPr>
            <p:ph idx="1"/>
          </p:nvPr>
        </p:nvSpPr>
        <p:spPr>
          <a:xfrm>
            <a:off x="4762951" y="1772816"/>
            <a:ext cx="4237270" cy="4934783"/>
          </a:xfrm>
          <a:prstGeom prst="rect">
            <a:avLst/>
          </a:prstGeom>
        </p:spPr>
        <p:txBody>
          <a:bodyPr>
            <a:normAutofit/>
          </a:bodyPr>
          <a:lstStyle/>
          <a:p>
            <a:pPr>
              <a:buFont typeface="Arial" panose="020B0604020202020204" pitchFamily="34" charset="0"/>
              <a:buChar char="•"/>
            </a:pPr>
            <a:r>
              <a:rPr lang="en-US" sz="2000" dirty="0"/>
              <a:t>Hyperbolic tangent (scale: -1 to 1)</a:t>
            </a:r>
          </a:p>
        </p:txBody>
      </p:sp>
      <p:sp>
        <p:nvSpPr>
          <p:cNvPr id="7" name="Inhaltsplatzhalter 3"/>
          <p:cNvSpPr txBox="1">
            <a:spLocks/>
          </p:cNvSpPr>
          <p:nvPr/>
        </p:nvSpPr>
        <p:spPr>
          <a:xfrm>
            <a:off x="396333" y="1783120"/>
            <a:ext cx="4078454" cy="4789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ct val="20000"/>
              </a:spcBef>
              <a:buClr>
                <a:srgbClr val="2D2D8A"/>
              </a:buClr>
            </a:pPr>
            <a:r>
              <a:rPr lang="en-US" sz="2000" dirty="0"/>
              <a:t>Sigmoid function (scale: 0 to 1)</a:t>
            </a:r>
          </a:p>
          <a:p>
            <a:pPr marL="0" indent="0">
              <a:buNone/>
            </a:pPr>
            <a:endParaRPr lang="en-US" sz="2000" dirty="0"/>
          </a:p>
        </p:txBody>
      </p:sp>
      <p:pic>
        <p:nvPicPr>
          <p:cNvPr id="8" name="Grafik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7281" y="2467147"/>
            <a:ext cx="2916557" cy="1772100"/>
          </a:xfrm>
          <a:prstGeom prst="rect">
            <a:avLst/>
          </a:prstGeom>
        </p:spPr>
      </p:pic>
      <p:pic>
        <p:nvPicPr>
          <p:cNvPr id="10" name="Picture 4" descr="https://upload.wikimedia.org/wikipedia/commons/thumb/8/87/Hyperbolic_Tangent.svg/490px-Hyperbolic_Tangent.svg.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39609" y="2351201"/>
            <a:ext cx="3836779" cy="2114144"/>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BC7D3094-C82A-4441-BB1D-0B530CC9F18D}"/>
              </a:ext>
            </a:extLst>
          </p:cNvPr>
          <p:cNvSpPr/>
          <p:nvPr/>
        </p:nvSpPr>
        <p:spPr>
          <a:xfrm>
            <a:off x="356127" y="5697646"/>
            <a:ext cx="5613867" cy="430887"/>
          </a:xfrm>
          <a:prstGeom prst="rect">
            <a:avLst/>
          </a:prstGeom>
        </p:spPr>
        <p:txBody>
          <a:bodyPr wrap="square">
            <a:spAutoFit/>
          </a:bodyPr>
          <a:lstStyle/>
          <a:p>
            <a:r>
              <a:rPr lang="en-US" sz="1100" dirty="0">
                <a:solidFill>
                  <a:schemeClr val="bg1">
                    <a:lumMod val="75000"/>
                  </a:schemeClr>
                </a:solidFill>
              </a:rPr>
              <a:t>https://en.wikipedia.org/wiki/Sigmoid_function</a:t>
            </a:r>
          </a:p>
          <a:p>
            <a:r>
              <a:rPr lang="en-US" sz="1100" dirty="0">
                <a:solidFill>
                  <a:schemeClr val="bg1">
                    <a:lumMod val="75000"/>
                  </a:schemeClr>
                </a:solidFill>
              </a:rPr>
              <a:t>https://</a:t>
            </a:r>
            <a:r>
              <a:rPr lang="en-US" sz="1100" dirty="0" err="1">
                <a:solidFill>
                  <a:schemeClr val="bg1">
                    <a:lumMod val="75000"/>
                  </a:schemeClr>
                </a:solidFill>
              </a:rPr>
              <a:t>de.wikipedia.org</a:t>
            </a:r>
            <a:r>
              <a:rPr lang="en-US" sz="1100" dirty="0">
                <a:solidFill>
                  <a:schemeClr val="bg1">
                    <a:lumMod val="75000"/>
                  </a:schemeClr>
                </a:solidFill>
              </a:rPr>
              <a:t>/wiki/</a:t>
            </a:r>
            <a:r>
              <a:rPr lang="en-US" sz="1100" dirty="0" err="1">
                <a:solidFill>
                  <a:schemeClr val="bg1">
                    <a:lumMod val="75000"/>
                  </a:schemeClr>
                </a:solidFill>
              </a:rPr>
              <a:t>Tangens_hyperbolicus_und_Kotangens_hyperbolicus</a:t>
            </a:r>
            <a:endParaRPr lang="en-US" sz="1100" dirty="0">
              <a:solidFill>
                <a:schemeClr val="bg1">
                  <a:lumMod val="75000"/>
                </a:schemeClr>
              </a:solidFill>
            </a:endParaRPr>
          </a:p>
        </p:txBody>
      </p:sp>
      <p:pic>
        <p:nvPicPr>
          <p:cNvPr id="5" name="Grafik 4">
            <a:extLst>
              <a:ext uri="{FF2B5EF4-FFF2-40B4-BE49-F238E27FC236}">
                <a16:creationId xmlns:a16="http://schemas.microsoft.com/office/drawing/2014/main" id="{9C750442-57BB-1E41-AADD-A2BEECEE040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6129" y="4369431"/>
            <a:ext cx="2996597" cy="749149"/>
          </a:xfrm>
          <a:prstGeom prst="rect">
            <a:avLst/>
          </a:prstGeom>
        </p:spPr>
      </p:pic>
      <p:pic>
        <p:nvPicPr>
          <p:cNvPr id="11" name="Grafik 10">
            <a:extLst>
              <a:ext uri="{FF2B5EF4-FFF2-40B4-BE49-F238E27FC236}">
                <a16:creationId xmlns:a16="http://schemas.microsoft.com/office/drawing/2014/main" id="{094F9863-C495-A745-8131-DC71D544A9A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806994" y="4414525"/>
            <a:ext cx="1933357" cy="704055"/>
          </a:xfrm>
          <a:prstGeom prst="rect">
            <a:avLst/>
          </a:prstGeom>
        </p:spPr>
      </p:pic>
    </p:spTree>
    <p:extLst>
      <p:ext uri="{BB962C8B-B14F-4D97-AF65-F5344CB8AC3E}">
        <p14:creationId xmlns:p14="http://schemas.microsoft.com/office/powerpoint/2010/main" val="2104107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Rectified linear units (</a:t>
            </a:r>
            <a:r>
              <a:rPr lang="en-US" dirty="0" err="1"/>
              <a:t>ReLu</a:t>
            </a:r>
            <a:r>
              <a:rPr lang="en-US" dirty="0"/>
              <a:t>)</a:t>
            </a:r>
          </a:p>
        </p:txBody>
      </p:sp>
      <p:sp>
        <p:nvSpPr>
          <p:cNvPr id="4" name="Inhaltsplatzhalter 3"/>
          <p:cNvSpPr>
            <a:spLocks noGrp="1"/>
          </p:cNvSpPr>
          <p:nvPr>
            <p:ph idx="1"/>
          </p:nvPr>
        </p:nvSpPr>
        <p:spPr>
          <a:xfrm>
            <a:off x="250825" y="1592263"/>
            <a:ext cx="7561535" cy="4789487"/>
          </a:xfrm>
          <a:prstGeom prst="rect">
            <a:avLst/>
          </a:prstGeom>
        </p:spPr>
        <p:txBody>
          <a:bodyPr>
            <a:normAutofit/>
          </a:bodyPr>
          <a:lstStyle/>
          <a:p>
            <a:pPr>
              <a:buFont typeface="Arial" panose="020B0604020202020204" pitchFamily="34" charset="0"/>
              <a:buChar char="•"/>
            </a:pPr>
            <a:r>
              <a:rPr lang="en-US" dirty="0"/>
              <a:t>Rectifier (blue): </a:t>
            </a:r>
            <a:r>
              <a:rPr lang="en-US" b="1" dirty="0">
                <a:solidFill>
                  <a:schemeClr val="accent6"/>
                </a:solidFill>
                <a:latin typeface="Cambria Math" panose="02040503050406030204" pitchFamily="18" charset="0"/>
                <a:ea typeface="Cambria Math" panose="02040503050406030204" pitchFamily="18" charset="0"/>
              </a:rPr>
              <a:t>f(x) = max(0,x)</a:t>
            </a:r>
            <a:endParaRPr lang="en-US" dirty="0"/>
          </a:p>
          <a:p>
            <a:pPr>
              <a:buFont typeface="Arial" panose="020B0604020202020204" pitchFamily="34" charset="0"/>
              <a:buChar char="•"/>
            </a:pPr>
            <a:r>
              <a:rPr lang="en-US" dirty="0"/>
              <a:t>Smooth approximation (green): </a:t>
            </a:r>
            <a:r>
              <a:rPr lang="en-US" b="1" dirty="0">
                <a:solidFill>
                  <a:schemeClr val="accent6"/>
                </a:solidFill>
                <a:latin typeface="Cambria Math" panose="02040503050406030204" pitchFamily="18" charset="0"/>
                <a:ea typeface="Cambria Math" panose="02040503050406030204" pitchFamily="18" charset="0"/>
              </a:rPr>
              <a:t>f(x) = ln(1 + e</a:t>
            </a:r>
            <a:r>
              <a:rPr lang="en-US" b="1" baseline="30000" dirty="0">
                <a:solidFill>
                  <a:schemeClr val="accent6"/>
                </a:solidFill>
                <a:latin typeface="Cambria Math" panose="02040503050406030204" pitchFamily="18" charset="0"/>
                <a:ea typeface="Cambria Math" panose="02040503050406030204" pitchFamily="18" charset="0"/>
              </a:rPr>
              <a:t>x</a:t>
            </a:r>
            <a:r>
              <a:rPr lang="en-US" b="1" dirty="0">
                <a:solidFill>
                  <a:schemeClr val="accent6"/>
                </a:solidFill>
                <a:latin typeface="Cambria Math" panose="02040503050406030204" pitchFamily="18" charset="0"/>
                <a:ea typeface="Cambria Math" panose="02040503050406030204" pitchFamily="18" charset="0"/>
              </a:rPr>
              <a:t>)</a:t>
            </a:r>
            <a:endParaRPr lang="en-US" dirty="0"/>
          </a:p>
          <a:p>
            <a:pPr marL="0" indent="0">
              <a:buNone/>
            </a:pPr>
            <a:br>
              <a:rPr lang="en-US" dirty="0"/>
            </a:br>
            <a:br>
              <a:rPr lang="en-US" dirty="0"/>
            </a:br>
            <a:br>
              <a:rPr lang="en-US" dirty="0"/>
            </a:br>
            <a:endParaRPr lang="en-US" dirty="0"/>
          </a:p>
        </p:txBody>
      </p:sp>
      <p:pic>
        <p:nvPicPr>
          <p:cNvPr id="2050" name="Picture 2" descr="https://upload.wikimedia.org/wikipedia/commons/f/f7/Rectifier_and_softplus_functions.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582" t="6699" r="6230" b="4706"/>
          <a:stretch/>
        </p:blipFill>
        <p:spPr bwMode="auto">
          <a:xfrm>
            <a:off x="2123728" y="2362643"/>
            <a:ext cx="5273749" cy="4019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078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more</a:t>
            </a:r>
            <a:r>
              <a:rPr lang="is-IS" dirty="0"/>
              <a:t>…</a:t>
            </a:r>
            <a:endParaRPr lang="en-US" dirty="0"/>
          </a:p>
        </p:txBody>
      </p:sp>
      <p:sp>
        <p:nvSpPr>
          <p:cNvPr id="17" name="Inhaltsplatzhalter 3">
            <a:extLst>
              <a:ext uri="{FF2B5EF4-FFF2-40B4-BE49-F238E27FC236}">
                <a16:creationId xmlns:a16="http://schemas.microsoft.com/office/drawing/2014/main" id="{0F3B11B5-9506-AD4B-BC8C-8E6AC64C2DED}"/>
              </a:ext>
            </a:extLst>
          </p:cNvPr>
          <p:cNvSpPr>
            <a:spLocks noGrp="1"/>
          </p:cNvSpPr>
          <p:nvPr>
            <p:ph idx="1"/>
          </p:nvPr>
        </p:nvSpPr>
        <p:spPr>
          <a:xfrm>
            <a:off x="5157509" y="1662136"/>
            <a:ext cx="4310064" cy="4789487"/>
          </a:xfrm>
          <a:prstGeom prst="rect">
            <a:avLst/>
          </a:prstGeom>
        </p:spPr>
        <p:txBody>
          <a:bodyPr>
            <a:normAutofit/>
          </a:bodyPr>
          <a:lstStyle/>
          <a:p>
            <a:pPr>
              <a:buFont typeface="Arial" panose="020B0604020202020204" pitchFamily="34" charset="0"/>
              <a:buChar char="•"/>
            </a:pPr>
            <a:r>
              <a:rPr lang="en-US" dirty="0"/>
              <a:t>Finding the ”best” activation function is still a question of tedious experimentation.</a:t>
            </a:r>
          </a:p>
          <a:p>
            <a:pPr marL="0" indent="0">
              <a:buNone/>
            </a:pPr>
            <a:br>
              <a:rPr lang="en-US" dirty="0"/>
            </a:br>
            <a:br>
              <a:rPr lang="en-US" dirty="0"/>
            </a:br>
            <a:br>
              <a:rPr lang="en-US" dirty="0"/>
            </a:br>
            <a:endParaRPr lang="en-US" dirty="0"/>
          </a:p>
        </p:txBody>
      </p:sp>
      <p:pic>
        <p:nvPicPr>
          <p:cNvPr id="9" name="Picture 105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90379" y="3186136"/>
            <a:ext cx="19621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05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14179" y="1662136"/>
            <a:ext cx="22002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 name="Text Box 1042"/>
          <p:cNvSpPr txBox="1">
            <a:spLocks noChangeArrowheads="1"/>
          </p:cNvSpPr>
          <p:nvPr/>
        </p:nvSpPr>
        <p:spPr bwMode="auto">
          <a:xfrm>
            <a:off x="107504" y="2557486"/>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GB" altLang="en-US"/>
          </a:p>
        </p:txBody>
      </p:sp>
      <p:pic>
        <p:nvPicPr>
          <p:cNvPr id="12" name="Picture 10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779" y="3186136"/>
            <a:ext cx="17145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05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0579" y="1662136"/>
            <a:ext cx="180975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4" name="Group 1075"/>
          <p:cNvGraphicFramePr>
            <a:graphicFrameLocks noGrp="1"/>
          </p:cNvGraphicFramePr>
          <p:nvPr/>
        </p:nvGraphicFramePr>
        <p:xfrm>
          <a:off x="351979" y="1628800"/>
          <a:ext cx="4572000" cy="4648200"/>
        </p:xfrm>
        <a:graphic>
          <a:graphicData uri="http://schemas.openxmlformats.org/drawingml/2006/table">
            <a:tbl>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1549400">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GB" altLang="en-US" sz="2800" b="0" i="0" u="none" strike="noStrike" cap="none" normalizeH="0" baseline="0" dirty="0">
                        <a:ln>
                          <a:noFill/>
                        </a:ln>
                        <a:solidFill>
                          <a:schemeClr val="tx1"/>
                        </a:solidFill>
                        <a:effectLst/>
                        <a:latin typeface="Tahoma"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GB" altLang="en-US" sz="2800" b="0" i="0" u="none" strike="noStrike" cap="none" normalizeH="0" baseline="0" dirty="0">
                        <a:ln>
                          <a:noFill/>
                        </a:ln>
                        <a:solidFill>
                          <a:schemeClr val="tx1"/>
                        </a:solidFill>
                        <a:effectLst/>
                        <a:latin typeface="Tahoma"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49400">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GB" altLang="en-US" sz="2800" b="0" i="0" u="none" strike="noStrike" cap="none" normalizeH="0" baseline="0">
                        <a:ln>
                          <a:noFill/>
                        </a:ln>
                        <a:solidFill>
                          <a:schemeClr val="tx1"/>
                        </a:solidFill>
                        <a:effectLst/>
                        <a:latin typeface="Tahoma"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GB" altLang="en-US" sz="2800" b="0" i="0" u="none" strike="noStrike" cap="none" normalizeH="0" baseline="0">
                        <a:ln>
                          <a:noFill/>
                        </a:ln>
                        <a:solidFill>
                          <a:schemeClr val="tx1"/>
                        </a:solidFill>
                        <a:effectLst/>
                        <a:latin typeface="Tahoma"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49400">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GB" altLang="en-US" sz="2800" b="0" i="0" u="none" strike="noStrike" cap="none" normalizeH="0" baseline="0" dirty="0">
                        <a:ln>
                          <a:noFill/>
                        </a:ln>
                        <a:solidFill>
                          <a:schemeClr val="tx1"/>
                        </a:solidFill>
                        <a:effectLst/>
                        <a:latin typeface="Tahoma"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Tahoma" charset="0"/>
                        </a:defRPr>
                      </a:lvl1pPr>
                      <a:lvl2pPr>
                        <a:spcBef>
                          <a:spcPct val="20000"/>
                        </a:spcBef>
                        <a:buClr>
                          <a:schemeClr val="hlink"/>
                        </a:buClr>
                        <a:buSzPct val="55000"/>
                        <a:buFont typeface="Wingdings" charset="2"/>
                        <a:defRPr sz="2400">
                          <a:solidFill>
                            <a:schemeClr val="tx1"/>
                          </a:solidFill>
                          <a:latin typeface="Tahoma" charset="0"/>
                        </a:defRPr>
                      </a:lvl2pPr>
                      <a:lvl3pPr>
                        <a:spcBef>
                          <a:spcPct val="20000"/>
                        </a:spcBef>
                        <a:buClr>
                          <a:schemeClr val="folHlink"/>
                        </a:buClr>
                        <a:buSzPct val="50000"/>
                        <a:buFont typeface="Wingdings" charset="2"/>
                        <a:defRPr sz="2000">
                          <a:solidFill>
                            <a:schemeClr val="tx1"/>
                          </a:solidFill>
                          <a:latin typeface="Tahoma" charset="0"/>
                        </a:defRPr>
                      </a:lvl3pPr>
                      <a:lvl4pPr>
                        <a:spcBef>
                          <a:spcPct val="20000"/>
                        </a:spcBef>
                        <a:buClr>
                          <a:schemeClr val="accent2"/>
                        </a:buClr>
                        <a:buSzPct val="55000"/>
                        <a:buFont typeface="Wingdings" charset="2"/>
                        <a:defRPr>
                          <a:solidFill>
                            <a:schemeClr val="tx1"/>
                          </a:solidFill>
                          <a:latin typeface="Tahoma" charset="0"/>
                        </a:defRPr>
                      </a:lvl4pPr>
                      <a:lvl5pPr>
                        <a:spcBef>
                          <a:spcPct val="20000"/>
                        </a:spcBef>
                        <a:buClr>
                          <a:schemeClr val="accent1"/>
                        </a:buClr>
                        <a:buSzPct val="50000"/>
                        <a:buFont typeface="Wingdings" charset="2"/>
                        <a:defRPr>
                          <a:solidFill>
                            <a:schemeClr val="tx1"/>
                          </a:solidFill>
                          <a:latin typeface="Tahoma" charset="0"/>
                        </a:defRPr>
                      </a:lvl5pPr>
                      <a:lvl6pPr fontAlgn="base">
                        <a:spcBef>
                          <a:spcPct val="20000"/>
                        </a:spcBef>
                        <a:spcAft>
                          <a:spcPct val="0"/>
                        </a:spcAft>
                        <a:buClr>
                          <a:schemeClr val="accent1"/>
                        </a:buClr>
                        <a:buSzPct val="50000"/>
                        <a:buFont typeface="Wingdings" charset="2"/>
                        <a:defRPr>
                          <a:solidFill>
                            <a:schemeClr val="tx1"/>
                          </a:solidFill>
                          <a:latin typeface="Tahoma" charset="0"/>
                        </a:defRPr>
                      </a:lvl6pPr>
                      <a:lvl7pPr fontAlgn="base">
                        <a:spcBef>
                          <a:spcPct val="20000"/>
                        </a:spcBef>
                        <a:spcAft>
                          <a:spcPct val="0"/>
                        </a:spcAft>
                        <a:buClr>
                          <a:schemeClr val="accent1"/>
                        </a:buClr>
                        <a:buSzPct val="50000"/>
                        <a:buFont typeface="Wingdings" charset="2"/>
                        <a:defRPr>
                          <a:solidFill>
                            <a:schemeClr val="tx1"/>
                          </a:solidFill>
                          <a:latin typeface="Tahoma" charset="0"/>
                        </a:defRPr>
                      </a:lvl7pPr>
                      <a:lvl8pPr fontAlgn="base">
                        <a:spcBef>
                          <a:spcPct val="20000"/>
                        </a:spcBef>
                        <a:spcAft>
                          <a:spcPct val="0"/>
                        </a:spcAft>
                        <a:buClr>
                          <a:schemeClr val="accent1"/>
                        </a:buClr>
                        <a:buSzPct val="50000"/>
                        <a:buFont typeface="Wingdings" charset="2"/>
                        <a:defRPr>
                          <a:solidFill>
                            <a:schemeClr val="tx1"/>
                          </a:solidFill>
                          <a:latin typeface="Tahoma" charset="0"/>
                        </a:defRPr>
                      </a:lvl8pPr>
                      <a:lvl9pPr fontAlgn="base">
                        <a:spcBef>
                          <a:spcPct val="20000"/>
                        </a:spcBef>
                        <a:spcAft>
                          <a:spcPct val="0"/>
                        </a:spcAft>
                        <a:buClr>
                          <a:schemeClr val="accent1"/>
                        </a:buClr>
                        <a:buSzPct val="50000"/>
                        <a:buFont typeface="Wingdings" charset="2"/>
                        <a:defRPr>
                          <a:solidFill>
                            <a:schemeClr val="tx1"/>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GB" altLang="en-US" sz="2800" b="0" i="0" u="none" strike="noStrike" cap="none" normalizeH="0" baseline="0" dirty="0">
                        <a:ln>
                          <a:noFill/>
                        </a:ln>
                        <a:solidFill>
                          <a:schemeClr val="tx1"/>
                        </a:solidFill>
                        <a:effectLst/>
                        <a:latin typeface="Tahoma"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5" name="Picture 107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80579" y="4786336"/>
            <a:ext cx="197167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08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866579" y="4786336"/>
            <a:ext cx="183832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2559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(Simple) </a:t>
            </a:r>
            <a:r>
              <a:rPr lang="de-DE" dirty="0" err="1"/>
              <a:t>Neural</a:t>
            </a:r>
            <a:r>
              <a:rPr lang="de-DE" dirty="0"/>
              <a:t> </a:t>
            </a:r>
            <a:r>
              <a:rPr lang="de-DE" dirty="0" err="1"/>
              <a:t>network</a:t>
            </a:r>
            <a:endParaRPr lang="de-DE" dirty="0"/>
          </a:p>
        </p:txBody>
      </p:sp>
      <p:sp>
        <p:nvSpPr>
          <p:cNvPr id="3" name="Text Box 2"/>
          <p:cNvSpPr txBox="1">
            <a:spLocks noChangeArrowheads="1"/>
          </p:cNvSpPr>
          <p:nvPr/>
        </p:nvSpPr>
        <p:spPr bwMode="auto">
          <a:xfrm>
            <a:off x="179512" y="1555750"/>
            <a:ext cx="8640763" cy="4789488"/>
          </a:xfrm>
          <a:prstGeom prst="rect">
            <a:avLst/>
          </a:prstGeom>
          <a:noFill/>
          <a:ln w="9525">
            <a:noFill/>
            <a:round/>
            <a:headEnd/>
            <a:tailEnd/>
          </a:ln>
        </p:spPr>
        <p:txBody>
          <a:bodyPr tIns="58067"/>
          <a:lstStyle/>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4" name="Ellipse 3"/>
          <p:cNvSpPr/>
          <p:nvPr/>
        </p:nvSpPr>
        <p:spPr>
          <a:xfrm>
            <a:off x="2627784" y="2636912"/>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2627784" y="3284984"/>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2627784" y="393305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2627784" y="465313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2627784" y="537321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644008" y="2996952"/>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4644008" y="3789040"/>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4644008" y="4653136"/>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mit Pfeil 12"/>
          <p:cNvCxnSpPr>
            <a:stCxn id="4" idx="6"/>
          </p:cNvCxnSpPr>
          <p:nvPr/>
        </p:nvCxnSpPr>
        <p:spPr>
          <a:xfrm>
            <a:off x="3131840" y="2852936"/>
            <a:ext cx="1512168" cy="36004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6" idx="6"/>
          </p:cNvCxnSpPr>
          <p:nvPr/>
        </p:nvCxnSpPr>
        <p:spPr>
          <a:xfrm flipV="1">
            <a:off x="3131840" y="3212976"/>
            <a:ext cx="1512168" cy="28803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6"/>
          </p:cNvCxnSpPr>
          <p:nvPr/>
        </p:nvCxnSpPr>
        <p:spPr>
          <a:xfrm flipV="1">
            <a:off x="3131840" y="3212976"/>
            <a:ext cx="1512168" cy="93610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8" idx="6"/>
            <a:endCxn id="10" idx="2"/>
          </p:cNvCxnSpPr>
          <p:nvPr/>
        </p:nvCxnSpPr>
        <p:spPr>
          <a:xfrm flipV="1">
            <a:off x="3131840" y="3212976"/>
            <a:ext cx="1512168" cy="165618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9" idx="6"/>
            <a:endCxn id="10" idx="2"/>
          </p:cNvCxnSpPr>
          <p:nvPr/>
        </p:nvCxnSpPr>
        <p:spPr>
          <a:xfrm flipV="1">
            <a:off x="3131840" y="3212976"/>
            <a:ext cx="1512168" cy="237626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4" idx="6"/>
            <a:endCxn id="11" idx="2"/>
          </p:cNvCxnSpPr>
          <p:nvPr/>
        </p:nvCxnSpPr>
        <p:spPr>
          <a:xfrm>
            <a:off x="3131840" y="2852936"/>
            <a:ext cx="1512168" cy="115212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endCxn id="12" idx="2"/>
          </p:cNvCxnSpPr>
          <p:nvPr/>
        </p:nvCxnSpPr>
        <p:spPr>
          <a:xfrm>
            <a:off x="3131840" y="2852936"/>
            <a:ext cx="1512168" cy="201622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6" idx="6"/>
            <a:endCxn id="11" idx="2"/>
          </p:cNvCxnSpPr>
          <p:nvPr/>
        </p:nvCxnSpPr>
        <p:spPr>
          <a:xfrm>
            <a:off x="3131840" y="3501008"/>
            <a:ext cx="1512168" cy="50405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cxnSpLocks/>
          </p:cNvCxnSpPr>
          <p:nvPr/>
        </p:nvCxnSpPr>
        <p:spPr>
          <a:xfrm>
            <a:off x="3131840" y="3501008"/>
            <a:ext cx="1512168" cy="136815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7" idx="6"/>
            <a:endCxn id="11" idx="2"/>
          </p:cNvCxnSpPr>
          <p:nvPr/>
        </p:nvCxnSpPr>
        <p:spPr>
          <a:xfrm flipV="1">
            <a:off x="3131840" y="4005064"/>
            <a:ext cx="1512168" cy="14401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6"/>
            <a:endCxn id="12" idx="2"/>
          </p:cNvCxnSpPr>
          <p:nvPr/>
        </p:nvCxnSpPr>
        <p:spPr>
          <a:xfrm>
            <a:off x="3131840" y="4149080"/>
            <a:ext cx="1512168" cy="72008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8" idx="6"/>
            <a:endCxn id="11" idx="2"/>
          </p:cNvCxnSpPr>
          <p:nvPr/>
        </p:nvCxnSpPr>
        <p:spPr>
          <a:xfrm flipV="1">
            <a:off x="3131840" y="4005064"/>
            <a:ext cx="1512168" cy="86409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endCxn id="12" idx="2"/>
          </p:cNvCxnSpPr>
          <p:nvPr/>
        </p:nvCxnSpPr>
        <p:spPr>
          <a:xfrm>
            <a:off x="2987824" y="4869160"/>
            <a:ext cx="1656184"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6"/>
            <a:endCxn id="11" idx="2"/>
          </p:cNvCxnSpPr>
          <p:nvPr/>
        </p:nvCxnSpPr>
        <p:spPr>
          <a:xfrm flipV="1">
            <a:off x="3131840" y="4005064"/>
            <a:ext cx="1512168" cy="158417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6"/>
            <a:endCxn id="12" idx="2"/>
          </p:cNvCxnSpPr>
          <p:nvPr/>
        </p:nvCxnSpPr>
        <p:spPr>
          <a:xfrm flipV="1">
            <a:off x="3131840" y="4869160"/>
            <a:ext cx="1512168" cy="72008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4" name="Text Box 2"/>
          <p:cNvSpPr txBox="1">
            <a:spLocks noChangeArrowheads="1"/>
          </p:cNvSpPr>
          <p:nvPr/>
        </p:nvSpPr>
        <p:spPr bwMode="auto">
          <a:xfrm>
            <a:off x="971600" y="3183898"/>
            <a:ext cx="1296144" cy="1613254"/>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The </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movie </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was awesome</a:t>
            </a:r>
          </a:p>
        </p:txBody>
      </p:sp>
      <p:sp>
        <p:nvSpPr>
          <p:cNvPr id="45" name="Text Box 2"/>
          <p:cNvSpPr txBox="1">
            <a:spLocks noChangeArrowheads="1"/>
          </p:cNvSpPr>
          <p:nvPr/>
        </p:nvSpPr>
        <p:spPr bwMode="auto">
          <a:xfrm>
            <a:off x="5220072" y="3018417"/>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1</a:t>
            </a:r>
          </a:p>
        </p:txBody>
      </p:sp>
      <p:sp>
        <p:nvSpPr>
          <p:cNvPr id="30" name="Text Box 2"/>
          <p:cNvSpPr txBox="1">
            <a:spLocks noChangeArrowheads="1"/>
          </p:cNvSpPr>
          <p:nvPr/>
        </p:nvSpPr>
        <p:spPr bwMode="auto">
          <a:xfrm>
            <a:off x="5220072" y="3789040"/>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32" name="Text Box 2"/>
          <p:cNvSpPr txBox="1">
            <a:spLocks noChangeArrowheads="1"/>
          </p:cNvSpPr>
          <p:nvPr/>
        </p:nvSpPr>
        <p:spPr bwMode="auto">
          <a:xfrm>
            <a:off x="5220072" y="4674601"/>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34" name="Text Box 2"/>
          <p:cNvSpPr txBox="1">
            <a:spLocks noChangeArrowheads="1"/>
          </p:cNvSpPr>
          <p:nvPr/>
        </p:nvSpPr>
        <p:spPr bwMode="auto">
          <a:xfrm>
            <a:off x="6156176" y="2996952"/>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36" name="Text Box 2"/>
          <p:cNvSpPr txBox="1">
            <a:spLocks noChangeArrowheads="1"/>
          </p:cNvSpPr>
          <p:nvPr/>
        </p:nvSpPr>
        <p:spPr bwMode="auto">
          <a:xfrm>
            <a:off x="7092280" y="2996952"/>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38" name="Text Box 2"/>
          <p:cNvSpPr txBox="1">
            <a:spLocks noChangeArrowheads="1"/>
          </p:cNvSpPr>
          <p:nvPr/>
        </p:nvSpPr>
        <p:spPr bwMode="auto">
          <a:xfrm>
            <a:off x="6156176" y="3789040"/>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1</a:t>
            </a:r>
          </a:p>
        </p:txBody>
      </p:sp>
      <p:sp>
        <p:nvSpPr>
          <p:cNvPr id="40" name="Text Box 2"/>
          <p:cNvSpPr txBox="1">
            <a:spLocks noChangeArrowheads="1"/>
          </p:cNvSpPr>
          <p:nvPr/>
        </p:nvSpPr>
        <p:spPr bwMode="auto">
          <a:xfrm>
            <a:off x="6156176" y="4653136"/>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42" name="Text Box 2"/>
          <p:cNvSpPr txBox="1">
            <a:spLocks noChangeArrowheads="1"/>
          </p:cNvSpPr>
          <p:nvPr/>
        </p:nvSpPr>
        <p:spPr bwMode="auto">
          <a:xfrm>
            <a:off x="7092280" y="3738497"/>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46" name="Text Box 2"/>
          <p:cNvSpPr txBox="1">
            <a:spLocks noChangeArrowheads="1"/>
          </p:cNvSpPr>
          <p:nvPr/>
        </p:nvSpPr>
        <p:spPr bwMode="auto">
          <a:xfrm>
            <a:off x="7092280" y="4602593"/>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1</a:t>
            </a:r>
          </a:p>
        </p:txBody>
      </p:sp>
      <p:sp>
        <p:nvSpPr>
          <p:cNvPr id="47" name="Text Box 2"/>
          <p:cNvSpPr txBox="1">
            <a:spLocks noChangeArrowheads="1"/>
          </p:cNvSpPr>
          <p:nvPr/>
        </p:nvSpPr>
        <p:spPr bwMode="auto">
          <a:xfrm>
            <a:off x="4932040" y="2391810"/>
            <a:ext cx="1008112"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positive</a:t>
            </a:r>
          </a:p>
        </p:txBody>
      </p:sp>
      <p:sp>
        <p:nvSpPr>
          <p:cNvPr id="48" name="Text Box 2"/>
          <p:cNvSpPr txBox="1">
            <a:spLocks noChangeArrowheads="1"/>
          </p:cNvSpPr>
          <p:nvPr/>
        </p:nvSpPr>
        <p:spPr bwMode="auto">
          <a:xfrm>
            <a:off x="5868144" y="2391810"/>
            <a:ext cx="108012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negative</a:t>
            </a:r>
          </a:p>
        </p:txBody>
      </p:sp>
      <p:sp>
        <p:nvSpPr>
          <p:cNvPr id="49" name="Text Box 2"/>
          <p:cNvSpPr txBox="1">
            <a:spLocks noChangeArrowheads="1"/>
          </p:cNvSpPr>
          <p:nvPr/>
        </p:nvSpPr>
        <p:spPr bwMode="auto">
          <a:xfrm>
            <a:off x="6876256" y="2391810"/>
            <a:ext cx="108012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neutral</a:t>
            </a:r>
          </a:p>
        </p:txBody>
      </p:sp>
      <p:sp>
        <p:nvSpPr>
          <p:cNvPr id="5" name="Pfeil nach rechts 4"/>
          <p:cNvSpPr/>
          <p:nvPr/>
        </p:nvSpPr>
        <p:spPr>
          <a:xfrm>
            <a:off x="1907704" y="3834756"/>
            <a:ext cx="489204" cy="24231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3936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40" grpId="0"/>
      <p:bldP spid="42" grpId="0"/>
      <p:bldP spid="46" grpId="0"/>
      <p:bldP spid="48" grpId="0"/>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A8BA84-5A61-674F-BEDF-5D30F95A972B}"/>
              </a:ext>
            </a:extLst>
          </p:cNvPr>
          <p:cNvSpPr>
            <a:spLocks noGrp="1"/>
          </p:cNvSpPr>
          <p:nvPr>
            <p:ph type="title"/>
          </p:nvPr>
        </p:nvSpPr>
        <p:spPr/>
        <p:txBody>
          <a:bodyPr/>
          <a:lstStyle/>
          <a:p>
            <a:r>
              <a:rPr lang="en-US" dirty="0"/>
              <a:t>Live demo</a:t>
            </a:r>
          </a:p>
        </p:txBody>
      </p:sp>
      <p:sp>
        <p:nvSpPr>
          <p:cNvPr id="3" name="Inhaltsplatzhalter 2">
            <a:extLst>
              <a:ext uri="{FF2B5EF4-FFF2-40B4-BE49-F238E27FC236}">
                <a16:creationId xmlns:a16="http://schemas.microsoft.com/office/drawing/2014/main" id="{B5D30D2F-A1E2-5745-BA9D-0CCA443A1071}"/>
              </a:ext>
            </a:extLst>
          </p:cNvPr>
          <p:cNvSpPr>
            <a:spLocks noGrp="1"/>
          </p:cNvSpPr>
          <p:nvPr>
            <p:ph idx="1"/>
          </p:nvPr>
        </p:nvSpPr>
        <p:spPr/>
        <p:txBody>
          <a:bodyPr/>
          <a:lstStyle/>
          <a:p>
            <a:pPr lvl="0" eaLnBrk="0" hangingPunct="0">
              <a:buClr>
                <a:srgbClr val="2D2D8A"/>
              </a:buClr>
              <a:buFont typeface="Arial" panose="020B0604020202020204" pitchFamily="34" charset="0"/>
              <a:buChar char="•"/>
            </a:pPr>
            <a:r>
              <a:rPr lang="en-US" sz="2000" dirty="0">
                <a:solidFill>
                  <a:srgbClr val="000000"/>
                </a:solidFill>
              </a:rPr>
              <a:t>Play around with different network architectures at </a:t>
            </a:r>
            <a:r>
              <a:rPr lang="en-US" sz="2000" dirty="0">
                <a:solidFill>
                  <a:srgbClr val="000000"/>
                </a:solidFill>
                <a:hlinkClick r:id="rId2"/>
              </a:rPr>
              <a:t>Tensorflow Playground</a:t>
            </a:r>
            <a:endParaRPr lang="en-US" sz="2000" dirty="0">
              <a:solidFill>
                <a:srgbClr val="000000"/>
              </a:solidFill>
            </a:endParaRPr>
          </a:p>
          <a:p>
            <a:pPr lvl="0" eaLnBrk="0" hangingPunct="0">
              <a:buClr>
                <a:srgbClr val="2D2D8A"/>
              </a:buClr>
              <a:buFont typeface="Arial" panose="020B0604020202020204" pitchFamily="34" charset="0"/>
              <a:buChar char="•"/>
            </a:pPr>
            <a:endParaRPr lang="en-US" sz="2000" dirty="0">
              <a:solidFill>
                <a:srgbClr val="000000"/>
              </a:solidFill>
            </a:endParaRPr>
          </a:p>
          <a:p>
            <a:pPr lvl="0" eaLnBrk="0" hangingPunct="0">
              <a:buClr>
                <a:srgbClr val="2D2D8A"/>
              </a:buClr>
              <a:buFont typeface="Arial" panose="020B0604020202020204" pitchFamily="34" charset="0"/>
              <a:buChar char="•"/>
            </a:pPr>
            <a:r>
              <a:rPr lang="en-US" sz="2000" dirty="0">
                <a:solidFill>
                  <a:srgbClr val="000000"/>
                </a:solidFill>
              </a:rPr>
              <a:t>Start with a linearly separable dataset, a linear activation function and no hidden layers.</a:t>
            </a:r>
          </a:p>
        </p:txBody>
      </p:sp>
      <p:pic>
        <p:nvPicPr>
          <p:cNvPr id="4" name="Grafik 3">
            <a:extLst>
              <a:ext uri="{FF2B5EF4-FFF2-40B4-BE49-F238E27FC236}">
                <a16:creationId xmlns:a16="http://schemas.microsoft.com/office/drawing/2014/main" id="{48B88AC8-46DE-5F40-85A1-ED07FD1C6794}"/>
              </a:ext>
            </a:extLst>
          </p:cNvPr>
          <p:cNvPicPr>
            <a:picLocks noChangeAspect="1"/>
          </p:cNvPicPr>
          <p:nvPr/>
        </p:nvPicPr>
        <p:blipFill>
          <a:blip r:embed="rId3"/>
          <a:stretch>
            <a:fillRect/>
          </a:stretch>
        </p:blipFill>
        <p:spPr>
          <a:xfrm>
            <a:off x="1043608" y="3284984"/>
            <a:ext cx="6804248" cy="2894486"/>
          </a:xfrm>
          <a:prstGeom prst="rect">
            <a:avLst/>
          </a:prstGeom>
        </p:spPr>
      </p:pic>
    </p:spTree>
    <p:extLst>
      <p:ext uri="{BB962C8B-B14F-4D97-AF65-F5344CB8AC3E}">
        <p14:creationId xmlns:p14="http://schemas.microsoft.com/office/powerpoint/2010/main" val="1664442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A85034-0934-8E47-9EF3-E9545EA49D80}"/>
              </a:ext>
            </a:extLst>
          </p:cNvPr>
          <p:cNvSpPr>
            <a:spLocks noGrp="1"/>
          </p:cNvSpPr>
          <p:nvPr>
            <p:ph type="title"/>
          </p:nvPr>
        </p:nvSpPr>
        <p:spPr/>
        <p:txBody>
          <a:bodyPr/>
          <a:lstStyle/>
          <a:p>
            <a:r>
              <a:rPr lang="de-DE" sz="2600" dirty="0" err="1"/>
              <a:t>Softmax</a:t>
            </a:r>
            <a:r>
              <a:rPr lang="de-DE" sz="2600" dirty="0"/>
              <a:t> </a:t>
            </a:r>
            <a:r>
              <a:rPr lang="de-DE" sz="2600" dirty="0" err="1"/>
              <a:t>function</a:t>
            </a:r>
            <a:endParaRPr lang="en-US" sz="2600" dirty="0"/>
          </a:p>
        </p:txBody>
      </p:sp>
      <p:pic>
        <p:nvPicPr>
          <p:cNvPr id="3" name="Grafik 2">
            <a:extLst>
              <a:ext uri="{FF2B5EF4-FFF2-40B4-BE49-F238E27FC236}">
                <a16:creationId xmlns:a16="http://schemas.microsoft.com/office/drawing/2014/main" id="{A23CC5B7-A00A-AF4D-ADE5-15F990207390}"/>
              </a:ext>
            </a:extLst>
          </p:cNvPr>
          <p:cNvPicPr>
            <a:picLocks noChangeAspect="1"/>
          </p:cNvPicPr>
          <p:nvPr/>
        </p:nvPicPr>
        <p:blipFill>
          <a:blip r:embed="rId3"/>
          <a:stretch>
            <a:fillRect/>
          </a:stretch>
        </p:blipFill>
        <p:spPr>
          <a:xfrm>
            <a:off x="2647950" y="2924944"/>
            <a:ext cx="3492500" cy="2324100"/>
          </a:xfrm>
          <a:prstGeom prst="rect">
            <a:avLst/>
          </a:prstGeom>
        </p:spPr>
      </p:pic>
      <p:pic>
        <p:nvPicPr>
          <p:cNvPr id="5" name="Grafik 4">
            <a:extLst>
              <a:ext uri="{FF2B5EF4-FFF2-40B4-BE49-F238E27FC236}">
                <a16:creationId xmlns:a16="http://schemas.microsoft.com/office/drawing/2014/main" id="{7F746C0F-9CEC-D243-A020-C0B5634246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47950" y="5301208"/>
            <a:ext cx="3670300" cy="1092200"/>
          </a:xfrm>
          <a:prstGeom prst="rect">
            <a:avLst/>
          </a:prstGeom>
        </p:spPr>
      </p:pic>
      <p:sp>
        <p:nvSpPr>
          <p:cNvPr id="7" name="Text Box 2">
            <a:extLst>
              <a:ext uri="{FF2B5EF4-FFF2-40B4-BE49-F238E27FC236}">
                <a16:creationId xmlns:a16="http://schemas.microsoft.com/office/drawing/2014/main" id="{7A2C23F4-4895-2D46-A180-A70673E9892E}"/>
              </a:ext>
            </a:extLst>
          </p:cNvPr>
          <p:cNvSpPr txBox="1">
            <a:spLocks noChangeArrowheads="1"/>
          </p:cNvSpPr>
          <p:nvPr/>
        </p:nvSpPr>
        <p:spPr bwMode="auto">
          <a:xfrm>
            <a:off x="6215072" y="4492548"/>
            <a:ext cx="2886256" cy="1327312"/>
          </a:xfrm>
          <a:prstGeom prst="rect">
            <a:avLst/>
          </a:prstGeom>
          <a:solidFill>
            <a:srgbClr val="FFC000"/>
          </a:solidFill>
          <a:ln w="9525">
            <a:noFill/>
            <a:round/>
            <a:headEnd/>
            <a:tailEnd/>
          </a:ln>
        </p:spPr>
        <p:txBody>
          <a:bodyPr tIns="58067"/>
          <a:lstStyle/>
          <a:p>
            <a:pPr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chemeClr val="accent6"/>
                </a:solidFill>
                <a:latin typeface="+mn-lt"/>
              </a:rPr>
              <a:t>Activation for current label normalized by cumulated activation for all labels</a:t>
            </a:r>
          </a:p>
          <a:p>
            <a:pPr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chemeClr val="accent6"/>
                </a:solidFill>
                <a:latin typeface="+mn-lt"/>
                <a:sym typeface="Wingdings" pitchFamily="2" charset="2"/>
              </a:rPr>
              <a:t> global activation function</a:t>
            </a:r>
            <a:endParaRPr lang="en-US" dirty="0">
              <a:solidFill>
                <a:schemeClr val="accent6"/>
              </a:solidFill>
              <a:latin typeface="+mn-lt"/>
            </a:endParaRPr>
          </a:p>
        </p:txBody>
      </p:sp>
      <p:sp>
        <p:nvSpPr>
          <p:cNvPr id="4" name="Abgerundetes Rechteck 3">
            <a:extLst>
              <a:ext uri="{FF2B5EF4-FFF2-40B4-BE49-F238E27FC236}">
                <a16:creationId xmlns:a16="http://schemas.microsoft.com/office/drawing/2014/main" id="{0CB694EB-E70C-7545-B516-702F1E880F0B}"/>
              </a:ext>
            </a:extLst>
          </p:cNvPr>
          <p:cNvSpPr/>
          <p:nvPr/>
        </p:nvSpPr>
        <p:spPr>
          <a:xfrm>
            <a:off x="4572000" y="5877272"/>
            <a:ext cx="1496442" cy="43204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E6A40D78-44E7-2E42-93CD-DF797009BDE7}"/>
              </a:ext>
            </a:extLst>
          </p:cNvPr>
          <p:cNvSpPr txBox="1">
            <a:spLocks noChangeArrowheads="1"/>
          </p:cNvSpPr>
          <p:nvPr/>
        </p:nvSpPr>
        <p:spPr bwMode="auto">
          <a:xfrm>
            <a:off x="179513" y="1584757"/>
            <a:ext cx="8964488" cy="1556211"/>
          </a:xfrm>
          <a:prstGeom prst="rect">
            <a:avLst/>
          </a:prstGeom>
          <a:noFill/>
          <a:ln w="9525">
            <a:noFill/>
            <a:round/>
            <a:headEnd/>
            <a:tailEnd/>
          </a:ln>
        </p:spPr>
        <p:txBody>
          <a:bodyPr tIns="58067"/>
          <a:lstStyle/>
          <a:p>
            <a:pPr marL="342900" indent="-342900" eaLnBrk="0" hangingPunct="0">
              <a:spcBef>
                <a:spcPct val="20000"/>
              </a:spcBef>
              <a:buClr>
                <a:schemeClr val="accent6"/>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latin typeface="+mn-lt"/>
              </a:rPr>
              <a:t>For the last output layer, we often want to receive a probability distribution over the classes as output. </a:t>
            </a:r>
          </a:p>
          <a:p>
            <a:pPr marL="342900" indent="-342900" eaLnBrk="0" hangingPunct="0">
              <a:spcBef>
                <a:spcPct val="20000"/>
              </a:spcBef>
              <a:buClr>
                <a:schemeClr val="accent6"/>
              </a:buClr>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latin typeface="+mn-lt"/>
              </a:rPr>
              <a:t>To achieve this, we use the </a:t>
            </a:r>
            <a:r>
              <a:rPr lang="en-US" sz="2200" dirty="0" err="1">
                <a:latin typeface="+mn-lt"/>
              </a:rPr>
              <a:t>softmax</a:t>
            </a:r>
            <a:r>
              <a:rPr lang="en-US" sz="2200" dirty="0">
                <a:latin typeface="+mn-lt"/>
              </a:rPr>
              <a:t> as activation function for the last layer. </a:t>
            </a:r>
          </a:p>
        </p:txBody>
      </p:sp>
    </p:spTree>
    <p:extLst>
      <p:ext uri="{BB962C8B-B14F-4D97-AF65-F5344CB8AC3E}">
        <p14:creationId xmlns:p14="http://schemas.microsoft.com/office/powerpoint/2010/main" val="405530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Ellipse 31"/>
              <p:cNvSpPr/>
              <p:nvPr/>
            </p:nvSpPr>
            <p:spPr>
              <a:xfrm>
                <a:off x="3527462" y="5269353"/>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rgbClr val="FFC000"/>
                              </a:solidFill>
                              <a:latin typeface="Cambria Math" panose="02040503050406030204" pitchFamily="18" charset="0"/>
                            </a:rPr>
                          </m:ctrlPr>
                        </m:sSubPr>
                        <m:e>
                          <m:r>
                            <a:rPr lang="de-DE" b="0" i="0" smtClean="0">
                              <a:solidFill>
                                <a:srgbClr val="FFC000"/>
                              </a:solidFill>
                              <a:latin typeface="Cambria Math"/>
                            </a:rPr>
                            <m:t> </m:t>
                          </m:r>
                          <m:r>
                            <m:rPr>
                              <m:sty m:val="p"/>
                            </m:rPr>
                            <a:rPr lang="de-DE" b="0" i="0" smtClean="0">
                              <a:solidFill>
                                <a:srgbClr val="FFC000"/>
                              </a:solidFill>
                              <a:latin typeface="Cambria Math"/>
                            </a:rPr>
                            <m:t>σ</m:t>
                          </m:r>
                        </m:e>
                        <m:sub>
                          <m:r>
                            <a:rPr lang="de-DE" b="0" i="0" smtClean="0">
                              <a:solidFill>
                                <a:srgbClr val="FFC000"/>
                              </a:solidFill>
                              <a:latin typeface="Cambria Math"/>
                            </a:rPr>
                            <m:t> </m:t>
                          </m:r>
                        </m:sub>
                      </m:sSub>
                    </m:oMath>
                  </m:oMathPara>
                </a14:m>
                <a:endParaRPr lang="de-DE" dirty="0">
                  <a:solidFill>
                    <a:srgbClr val="FFC000"/>
                  </a:solidFill>
                </a:endParaRPr>
              </a:p>
            </p:txBody>
          </p:sp>
        </mc:Choice>
        <mc:Fallback xmlns="">
          <p:sp>
            <p:nvSpPr>
              <p:cNvPr id="32" name="Ellipse 31"/>
              <p:cNvSpPr>
                <a:spLocks noRot="1" noChangeAspect="1" noMove="1" noResize="1" noEditPoints="1" noAdjustHandles="1" noChangeArrowheads="1" noChangeShapeType="1" noTextEdit="1"/>
              </p:cNvSpPr>
              <p:nvPr/>
            </p:nvSpPr>
            <p:spPr>
              <a:xfrm>
                <a:off x="3527462" y="5269353"/>
                <a:ext cx="504056" cy="432048"/>
              </a:xfrm>
              <a:prstGeom prst="ellipse">
                <a:avLst/>
              </a:prstGeom>
              <a:blipFill>
                <a:blip r:embed="rId3"/>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Ellipse 29"/>
              <p:cNvSpPr/>
              <p:nvPr/>
            </p:nvSpPr>
            <p:spPr>
              <a:xfrm>
                <a:off x="3527462" y="4405257"/>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rgbClr val="FFC000"/>
                              </a:solidFill>
                              <a:latin typeface="Cambria Math" panose="02040503050406030204" pitchFamily="18" charset="0"/>
                            </a:rPr>
                          </m:ctrlPr>
                        </m:sSubPr>
                        <m:e>
                          <m:r>
                            <a:rPr lang="de-DE" b="0" i="0" smtClean="0">
                              <a:solidFill>
                                <a:srgbClr val="FFC000"/>
                              </a:solidFill>
                              <a:latin typeface="Cambria Math"/>
                            </a:rPr>
                            <m:t> </m:t>
                          </m:r>
                          <m:r>
                            <m:rPr>
                              <m:sty m:val="p"/>
                            </m:rPr>
                            <a:rPr lang="de-DE" b="0" i="0" smtClean="0">
                              <a:solidFill>
                                <a:srgbClr val="FFC000"/>
                              </a:solidFill>
                              <a:latin typeface="Cambria Math"/>
                            </a:rPr>
                            <m:t>σ</m:t>
                          </m:r>
                        </m:e>
                        <m:sub>
                          <m:r>
                            <a:rPr lang="de-DE" b="0" i="0" smtClean="0">
                              <a:solidFill>
                                <a:srgbClr val="FFC000"/>
                              </a:solidFill>
                              <a:latin typeface="Cambria Math"/>
                            </a:rPr>
                            <m:t> </m:t>
                          </m:r>
                        </m:sub>
                      </m:sSub>
                    </m:oMath>
                  </m:oMathPara>
                </a14:m>
                <a:endParaRPr lang="de-DE" dirty="0">
                  <a:solidFill>
                    <a:srgbClr val="FFC000"/>
                  </a:solidFill>
                </a:endParaRPr>
              </a:p>
            </p:txBody>
          </p:sp>
        </mc:Choice>
        <mc:Fallback xmlns="">
          <p:sp>
            <p:nvSpPr>
              <p:cNvPr id="30" name="Ellipse 29"/>
              <p:cNvSpPr>
                <a:spLocks noRot="1" noChangeAspect="1" noMove="1" noResize="1" noEditPoints="1" noAdjustHandles="1" noChangeArrowheads="1" noChangeShapeType="1" noTextEdit="1"/>
              </p:cNvSpPr>
              <p:nvPr/>
            </p:nvSpPr>
            <p:spPr>
              <a:xfrm>
                <a:off x="3527462" y="4405257"/>
                <a:ext cx="504056" cy="432048"/>
              </a:xfrm>
              <a:prstGeom prst="ellipse">
                <a:avLst/>
              </a:prstGeom>
              <a:blipFill>
                <a:blip r:embed="rId4"/>
                <a:stretch>
                  <a:fillRect b="-5714"/>
                </a:stretch>
              </a:blipFill>
              <a:ln>
                <a:noFill/>
              </a:ln>
            </p:spPr>
            <p:txBody>
              <a:bodyPr/>
              <a:lstStyle/>
              <a:p>
                <a:r>
                  <a:rPr lang="en-US">
                    <a:noFill/>
                  </a:rPr>
                  <a:t> </a:t>
                </a:r>
              </a:p>
            </p:txBody>
          </p:sp>
        </mc:Fallback>
      </mc:AlternateContent>
      <p:sp>
        <p:nvSpPr>
          <p:cNvPr id="3" name="Text Box 2"/>
          <p:cNvSpPr txBox="1">
            <a:spLocks noChangeArrowheads="1"/>
          </p:cNvSpPr>
          <p:nvPr/>
        </p:nvSpPr>
        <p:spPr bwMode="auto">
          <a:xfrm>
            <a:off x="295839" y="1556792"/>
            <a:ext cx="8596641" cy="495757"/>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prstClr val="black"/>
                </a:solidFill>
                <a:latin typeface="Calibri" panose="020F0502020204030204" pitchFamily="34" charset="0"/>
                <a:cs typeface="Calibri" panose="020F0502020204030204" pitchFamily="34" charset="0"/>
              </a:rPr>
              <a:t>Multiple hidden layers (m</a:t>
            </a:r>
            <a:r>
              <a:rPr lang="en-US" sz="2200" dirty="0">
                <a:solidFill>
                  <a:prstClr val="black"/>
                </a:solidFill>
                <a:latin typeface="Calibri" panose="020F0502020204030204" pitchFamily="34" charset="0"/>
                <a:cs typeface="Calibri" panose="020F0502020204030204" pitchFamily="34" charset="0"/>
                <a:sym typeface="Wingdings" pitchFamily="2" charset="2"/>
              </a:rPr>
              <a:t>ultilayer perceptron)</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prstClr val="black"/>
                </a:solidFill>
                <a:latin typeface="Calibri" panose="020F0502020204030204" pitchFamily="34" charset="0"/>
                <a:cs typeface="Calibri" panose="020F0502020204030204" pitchFamily="34" charset="0"/>
                <a:sym typeface="Wingdings" pitchFamily="2" charset="2"/>
              </a:rPr>
              <a:t>The output of the previous layer serves as the input of the next layer.</a:t>
            </a:r>
            <a:br>
              <a:rPr lang="en-US" sz="2200" dirty="0">
                <a:solidFill>
                  <a:prstClr val="black"/>
                </a:solidFill>
                <a:latin typeface="Calibri" panose="020F0502020204030204" pitchFamily="34" charset="0"/>
                <a:cs typeface="Calibri" panose="020F0502020204030204" pitchFamily="34" charset="0"/>
                <a:sym typeface="Wingdings" pitchFamily="2" charset="2"/>
              </a:rPr>
            </a:br>
            <a:r>
              <a:rPr lang="en-US" sz="2200" dirty="0">
                <a:solidFill>
                  <a:prstClr val="black"/>
                </a:solidFill>
                <a:latin typeface="Calibri" panose="020F0502020204030204" pitchFamily="34" charset="0"/>
                <a:cs typeface="Calibri" panose="020F0502020204030204" pitchFamily="34" charset="0"/>
                <a:sym typeface="Wingdings" pitchFamily="2" charset="2"/>
              </a:rPr>
              <a:t> forward propagation</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prstClr val="black"/>
                </a:solidFill>
                <a:latin typeface="Calibri" panose="020F0502020204030204" pitchFamily="34" charset="0"/>
                <a:cs typeface="Calibri" panose="020F0502020204030204" pitchFamily="34" charset="0"/>
                <a:sym typeface="Wingdings" pitchFamily="2" charset="2"/>
              </a:rPr>
              <a:t>Many more parameters and choices.  </a:t>
            </a:r>
            <a:endParaRPr lang="en-US" sz="22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de-DE" sz="2600" dirty="0"/>
              <a:t>More </a:t>
            </a:r>
            <a:r>
              <a:rPr lang="de-DE" sz="2600" dirty="0" err="1"/>
              <a:t>complex</a:t>
            </a:r>
            <a:r>
              <a:rPr lang="de-DE" sz="2600" dirty="0"/>
              <a:t> </a:t>
            </a:r>
            <a:r>
              <a:rPr lang="de-DE" sz="2600" dirty="0" err="1"/>
              <a:t>neural</a:t>
            </a:r>
            <a:r>
              <a:rPr lang="de-DE" sz="2600" dirty="0"/>
              <a:t> </a:t>
            </a:r>
            <a:r>
              <a:rPr lang="de-DE" sz="2600" dirty="0" err="1"/>
              <a:t>network</a:t>
            </a:r>
            <a:endParaRPr lang="de-DE" sz="2600" dirty="0"/>
          </a:p>
        </p:txBody>
      </p:sp>
      <p:sp>
        <p:nvSpPr>
          <p:cNvPr id="4" name="Ellipse 3"/>
          <p:cNvSpPr/>
          <p:nvPr/>
        </p:nvSpPr>
        <p:spPr>
          <a:xfrm>
            <a:off x="1511238" y="3253129"/>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511238" y="3901201"/>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1511238" y="454927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1511238" y="526935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1511238" y="598943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Ellipse 9"/>
              <p:cNvSpPr/>
              <p:nvPr/>
            </p:nvSpPr>
            <p:spPr>
              <a:xfrm>
                <a:off x="3527462" y="3613169"/>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rgbClr val="FFC000"/>
                              </a:solidFill>
                              <a:latin typeface="Cambria Math" panose="02040503050406030204" pitchFamily="18" charset="0"/>
                            </a:rPr>
                          </m:ctrlPr>
                        </m:sSubPr>
                        <m:e>
                          <m:r>
                            <a:rPr lang="de-DE" b="0" i="0" smtClean="0">
                              <a:solidFill>
                                <a:srgbClr val="FFC000"/>
                              </a:solidFill>
                              <a:latin typeface="Cambria Math"/>
                            </a:rPr>
                            <m:t> </m:t>
                          </m:r>
                          <m:r>
                            <m:rPr>
                              <m:sty m:val="p"/>
                            </m:rPr>
                            <a:rPr lang="de-DE" b="0" i="0" smtClean="0">
                              <a:solidFill>
                                <a:srgbClr val="FFC000"/>
                              </a:solidFill>
                              <a:latin typeface="Cambria Math"/>
                            </a:rPr>
                            <m:t>σ</m:t>
                          </m:r>
                        </m:e>
                        <m:sub>
                          <m:r>
                            <a:rPr lang="de-DE" b="0" i="0" smtClean="0">
                              <a:solidFill>
                                <a:srgbClr val="FFC000"/>
                              </a:solidFill>
                              <a:latin typeface="Cambria Math"/>
                            </a:rPr>
                            <m:t> </m:t>
                          </m:r>
                        </m:sub>
                      </m:sSub>
                    </m:oMath>
                  </m:oMathPara>
                </a14:m>
                <a:endParaRPr lang="de-DE" dirty="0">
                  <a:solidFill>
                    <a:srgbClr val="FFC000"/>
                  </a:solidFill>
                </a:endParaRPr>
              </a:p>
            </p:txBody>
          </p:sp>
        </mc:Choice>
        <mc:Fallback xmlns="">
          <p:sp>
            <p:nvSpPr>
              <p:cNvPr id="10" name="Ellipse 9"/>
              <p:cNvSpPr>
                <a:spLocks noRot="1" noChangeAspect="1" noMove="1" noResize="1" noEditPoints="1" noAdjustHandles="1" noChangeArrowheads="1" noChangeShapeType="1" noTextEdit="1"/>
              </p:cNvSpPr>
              <p:nvPr/>
            </p:nvSpPr>
            <p:spPr>
              <a:xfrm>
                <a:off x="3527462" y="3613169"/>
                <a:ext cx="504056" cy="432048"/>
              </a:xfrm>
              <a:prstGeom prst="ellipse">
                <a:avLst/>
              </a:prstGeom>
              <a:blipFill>
                <a:blip r:embed="rId4"/>
                <a:stretch>
                  <a:fillRect b="-5714"/>
                </a:stretch>
              </a:blipFill>
              <a:ln>
                <a:noFill/>
              </a:ln>
            </p:spPr>
            <p:txBody>
              <a:bodyPr/>
              <a:lstStyle/>
              <a:p>
                <a:r>
                  <a:rPr lang="en-US">
                    <a:noFill/>
                  </a:rPr>
                  <a:t> </a:t>
                </a:r>
              </a:p>
            </p:txBody>
          </p:sp>
        </mc:Fallback>
      </mc:AlternateContent>
      <p:cxnSp>
        <p:nvCxnSpPr>
          <p:cNvPr id="13" name="Gerade Verbindung mit Pfeil 12"/>
          <p:cNvCxnSpPr>
            <a:stCxn id="4" idx="6"/>
          </p:cNvCxnSpPr>
          <p:nvPr/>
        </p:nvCxnSpPr>
        <p:spPr>
          <a:xfrm>
            <a:off x="2015294" y="3469153"/>
            <a:ext cx="1512168" cy="360040"/>
          </a:xfrm>
          <a:prstGeom prst="straightConnector1">
            <a:avLst/>
          </a:prstGeom>
          <a:ln w="38100">
            <a:solidFill>
              <a:schemeClr val="bg1">
                <a:lumMod val="8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6" idx="6"/>
          </p:cNvCxnSpPr>
          <p:nvPr/>
        </p:nvCxnSpPr>
        <p:spPr>
          <a:xfrm flipV="1">
            <a:off x="2015294" y="3829193"/>
            <a:ext cx="1512168" cy="28803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6"/>
          </p:cNvCxnSpPr>
          <p:nvPr/>
        </p:nvCxnSpPr>
        <p:spPr>
          <a:xfrm flipV="1">
            <a:off x="2015294" y="3829193"/>
            <a:ext cx="1512168" cy="93610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8" idx="6"/>
            <a:endCxn id="10" idx="2"/>
          </p:cNvCxnSpPr>
          <p:nvPr/>
        </p:nvCxnSpPr>
        <p:spPr>
          <a:xfrm flipV="1">
            <a:off x="2015294" y="3829193"/>
            <a:ext cx="1512168" cy="165618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9" idx="6"/>
            <a:endCxn id="10" idx="2"/>
          </p:cNvCxnSpPr>
          <p:nvPr/>
        </p:nvCxnSpPr>
        <p:spPr>
          <a:xfrm flipV="1">
            <a:off x="2015294" y="3829193"/>
            <a:ext cx="1512168" cy="237626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cxnSpLocks/>
            <a:stCxn id="4" idx="6"/>
          </p:cNvCxnSpPr>
          <p:nvPr/>
        </p:nvCxnSpPr>
        <p:spPr>
          <a:xfrm>
            <a:off x="2015294" y="3469153"/>
            <a:ext cx="1512168" cy="1152128"/>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cxnSpLocks/>
          </p:cNvCxnSpPr>
          <p:nvPr/>
        </p:nvCxnSpPr>
        <p:spPr>
          <a:xfrm>
            <a:off x="2015294" y="3469153"/>
            <a:ext cx="1512168" cy="20162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cxnSpLocks/>
            <a:stCxn id="6" idx="6"/>
          </p:cNvCxnSpPr>
          <p:nvPr/>
        </p:nvCxnSpPr>
        <p:spPr>
          <a:xfrm>
            <a:off x="2015294" y="4117225"/>
            <a:ext cx="1512168" cy="50405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cxnSpLocks/>
            <a:stCxn id="7" idx="6"/>
          </p:cNvCxnSpPr>
          <p:nvPr/>
        </p:nvCxnSpPr>
        <p:spPr>
          <a:xfrm flipV="1">
            <a:off x="2015294" y="4621281"/>
            <a:ext cx="1512168" cy="14401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cxnSpLocks/>
            <a:stCxn id="7" idx="6"/>
          </p:cNvCxnSpPr>
          <p:nvPr/>
        </p:nvCxnSpPr>
        <p:spPr>
          <a:xfrm>
            <a:off x="2015294" y="4765297"/>
            <a:ext cx="1512168" cy="72008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cxnSpLocks/>
            <a:stCxn id="8" idx="6"/>
          </p:cNvCxnSpPr>
          <p:nvPr/>
        </p:nvCxnSpPr>
        <p:spPr>
          <a:xfrm flipV="1">
            <a:off x="2015294" y="4621281"/>
            <a:ext cx="1512168" cy="86409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cxnSpLocks/>
            <a:stCxn id="8" idx="6"/>
          </p:cNvCxnSpPr>
          <p:nvPr/>
        </p:nvCxnSpPr>
        <p:spPr>
          <a:xfrm>
            <a:off x="2015294" y="5485377"/>
            <a:ext cx="1512168" cy="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cxnSpLocks/>
            <a:stCxn id="9" idx="6"/>
          </p:cNvCxnSpPr>
          <p:nvPr/>
        </p:nvCxnSpPr>
        <p:spPr>
          <a:xfrm flipV="1">
            <a:off x="2015294" y="4621281"/>
            <a:ext cx="1512168" cy="158417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cxnSpLocks/>
            <a:stCxn id="9" idx="6"/>
          </p:cNvCxnSpPr>
          <p:nvPr/>
        </p:nvCxnSpPr>
        <p:spPr>
          <a:xfrm flipV="1">
            <a:off x="2015294" y="5485377"/>
            <a:ext cx="1512168" cy="72008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Text Box 2"/>
          <p:cNvSpPr txBox="1">
            <a:spLocks noChangeArrowheads="1"/>
          </p:cNvSpPr>
          <p:nvPr/>
        </p:nvSpPr>
        <p:spPr bwMode="auto">
          <a:xfrm>
            <a:off x="107504" y="2924944"/>
            <a:ext cx="1512168" cy="1232434"/>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4" name="Text Box 2"/>
              <p:cNvSpPr txBox="1">
                <a:spLocks noChangeArrowheads="1"/>
              </p:cNvSpPr>
              <p:nvPr/>
            </p:nvSpPr>
            <p:spPr bwMode="auto">
              <a:xfrm>
                <a:off x="835063" y="4399012"/>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2000" b="1" i="1" smtClean="0">
                          <a:solidFill>
                            <a:prstClr val="black"/>
                          </a:solidFill>
                          <a:latin typeface="Cambria Math"/>
                          <a:cs typeface="Calibri" panose="020F0502020204030204" pitchFamily="34" charset="0"/>
                        </a:rPr>
                        <m:t>𝒙</m:t>
                      </m:r>
                    </m:oMath>
                  </m:oMathPara>
                </a14:m>
                <a:endParaRPr lang="en-US" sz="2000" b="1" dirty="0">
                  <a:solidFill>
                    <a:prstClr val="black"/>
                  </a:solidFill>
                  <a:latin typeface="Calibri" panose="020F0502020204030204" pitchFamily="34" charset="0"/>
                  <a:cs typeface="Calibri" panose="020F0502020204030204" pitchFamily="34" charset="0"/>
                </a:endParaRPr>
              </a:p>
            </p:txBody>
          </p:sp>
        </mc:Choice>
        <mc:Fallback xmlns="">
          <p:sp>
            <p:nvSpPr>
              <p:cNvPr id="44" name="Text Box 2"/>
              <p:cNvSpPr txBox="1">
                <a:spLocks noRot="1" noChangeAspect="1" noMove="1" noResize="1" noEditPoints="1" noAdjustHandles="1" noChangeArrowheads="1" noChangeShapeType="1" noTextEdit="1"/>
              </p:cNvSpPr>
              <p:nvPr/>
            </p:nvSpPr>
            <p:spPr bwMode="auto">
              <a:xfrm>
                <a:off x="835063" y="4399012"/>
                <a:ext cx="647650" cy="965182"/>
              </a:xfrm>
              <a:prstGeom prst="rect">
                <a:avLst/>
              </a:prstGeom>
              <a:blipFill>
                <a:blip r:embed="rId5"/>
                <a:stretch>
                  <a:fillRect/>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 Box 2"/>
              <p:cNvSpPr txBox="1">
                <a:spLocks noChangeArrowheads="1"/>
              </p:cNvSpPr>
              <p:nvPr/>
            </p:nvSpPr>
            <p:spPr bwMode="auto">
              <a:xfrm>
                <a:off x="2519772" y="4376179"/>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sz="2800" b="1" i="1" smtClean="0">
                              <a:solidFill>
                                <a:prstClr val="black"/>
                              </a:solidFill>
                              <a:latin typeface="Cambria Math" panose="02040503050406030204" pitchFamily="18" charset="0"/>
                              <a:cs typeface="Calibri" panose="020F0502020204030204" pitchFamily="34" charset="0"/>
                            </a:rPr>
                          </m:ctrlPr>
                        </m:sSupPr>
                        <m:e>
                          <m:r>
                            <a:rPr lang="de-DE" sz="2800" b="1" i="0" smtClean="0">
                              <a:solidFill>
                                <a:prstClr val="black"/>
                              </a:solidFill>
                              <a:latin typeface="Cambria Math"/>
                              <a:cs typeface="Calibri" panose="020F0502020204030204" pitchFamily="34" charset="0"/>
                            </a:rPr>
                            <m:t>𝐖</m:t>
                          </m:r>
                        </m:e>
                        <m:sup>
                          <m:r>
                            <a:rPr lang="de-DE" sz="2800" b="1" i="0" smtClean="0">
                              <a:solidFill>
                                <a:prstClr val="black"/>
                              </a:solidFill>
                              <a:latin typeface="Cambria Math"/>
                              <a:cs typeface="Calibri" panose="020F0502020204030204" pitchFamily="34" charset="0"/>
                            </a:rPr>
                            <m:t>(</m:t>
                          </m:r>
                          <m:r>
                            <a:rPr lang="de-DE" sz="2800" b="1" i="0" smtClean="0">
                              <a:solidFill>
                                <a:prstClr val="black"/>
                              </a:solidFill>
                              <a:latin typeface="Cambria Math"/>
                              <a:cs typeface="Calibri" panose="020F0502020204030204" pitchFamily="34" charset="0"/>
                            </a:rPr>
                            <m:t>𝟏</m:t>
                          </m:r>
                          <m:r>
                            <a:rPr lang="de-DE" sz="2800" b="1" i="0" smtClean="0">
                              <a:solidFill>
                                <a:prstClr val="black"/>
                              </a:solidFill>
                              <a:latin typeface="Cambria Math"/>
                              <a:cs typeface="Calibri" panose="020F0502020204030204" pitchFamily="34" charset="0"/>
                            </a:rPr>
                            <m:t>)</m:t>
                          </m:r>
                        </m:sup>
                      </m:sSup>
                    </m:oMath>
                  </m:oMathPara>
                </a14:m>
                <a:endParaRPr lang="de-DE" sz="2800"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1100" b="1" i="0" smtClean="0">
                          <a:solidFill>
                            <a:prstClr val="black"/>
                          </a:solidFill>
                          <a:latin typeface="Cambria Math"/>
                          <a:cs typeface="Calibri" panose="020F0502020204030204" pitchFamily="34" charset="0"/>
                        </a:rPr>
                        <m:t>𝐧</m:t>
                      </m:r>
                      <m:r>
                        <a:rPr lang="de-DE" sz="1100" b="1" i="0" smtClean="0">
                          <a:solidFill>
                            <a:prstClr val="black"/>
                          </a:solidFill>
                          <a:latin typeface="Cambria Math"/>
                          <a:cs typeface="Calibri" panose="020F0502020204030204" pitchFamily="34" charset="0"/>
                        </a:rPr>
                        <m:t>×</m:t>
                      </m:r>
                      <m:sSub>
                        <m:sSubPr>
                          <m:ctrlPr>
                            <a:rPr lang="de-DE" sz="1100" b="1" i="1" smtClean="0">
                              <a:solidFill>
                                <a:prstClr val="black"/>
                              </a:solidFill>
                              <a:latin typeface="Cambria Math" panose="02040503050406030204" pitchFamily="18" charset="0"/>
                              <a:cs typeface="Calibri" panose="020F0502020204030204" pitchFamily="34" charset="0"/>
                            </a:rPr>
                          </m:ctrlPr>
                        </m:sSubPr>
                        <m:e>
                          <m:r>
                            <a:rPr lang="de-DE" sz="1100" b="1" i="0" smtClean="0">
                              <a:solidFill>
                                <a:prstClr val="black"/>
                              </a:solidFill>
                              <a:latin typeface="Cambria Math"/>
                              <a:cs typeface="Calibri" panose="020F0502020204030204" pitchFamily="34" charset="0"/>
                            </a:rPr>
                            <m:t>𝐡</m:t>
                          </m:r>
                        </m:e>
                        <m:sub>
                          <m:r>
                            <a:rPr lang="de-DE" sz="1100" b="1" i="0" smtClean="0">
                              <a:solidFill>
                                <a:prstClr val="black"/>
                              </a:solidFill>
                              <a:latin typeface="Cambria Math"/>
                              <a:cs typeface="Calibri" panose="020F0502020204030204" pitchFamily="34" charset="0"/>
                            </a:rPr>
                            <m:t>𝟏</m:t>
                          </m:r>
                        </m:sub>
                      </m:sSub>
                    </m:oMath>
                  </m:oMathPara>
                </a14:m>
                <a:endParaRPr lang="en-US" sz="1100" b="1" dirty="0">
                  <a:solidFill>
                    <a:prstClr val="black"/>
                  </a:solidFill>
                  <a:latin typeface="Calibri" panose="020F0502020204030204" pitchFamily="34" charset="0"/>
                  <a:cs typeface="Calibri" panose="020F0502020204030204" pitchFamily="34" charset="0"/>
                </a:endParaRPr>
              </a:p>
            </p:txBody>
          </p:sp>
        </mc:Choice>
        <mc:Fallback xmlns="">
          <p:sp>
            <p:nvSpPr>
              <p:cNvPr id="34" name="Text Box 2"/>
              <p:cNvSpPr txBox="1">
                <a:spLocks noRot="1" noChangeAspect="1" noMove="1" noResize="1" noEditPoints="1" noAdjustHandles="1" noChangeArrowheads="1" noChangeShapeType="1" noTextEdit="1"/>
              </p:cNvSpPr>
              <p:nvPr/>
            </p:nvSpPr>
            <p:spPr bwMode="auto">
              <a:xfrm>
                <a:off x="2519772" y="4376179"/>
                <a:ext cx="647650" cy="965182"/>
              </a:xfrm>
              <a:prstGeom prst="rect">
                <a:avLst/>
              </a:prstGeom>
              <a:blipFill>
                <a:blip r:embed="rId6"/>
                <a:stretch>
                  <a:fillRect l="-3846" r="-46154"/>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Ellipse 35"/>
              <p:cNvSpPr/>
              <p:nvPr/>
            </p:nvSpPr>
            <p:spPr>
              <a:xfrm>
                <a:off x="5004048" y="3221274"/>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36" name="Ellipse 35"/>
              <p:cNvSpPr>
                <a:spLocks noRot="1" noChangeAspect="1" noMove="1" noResize="1" noEditPoints="1" noAdjustHandles="1" noChangeArrowheads="1" noChangeShapeType="1" noTextEdit="1"/>
              </p:cNvSpPr>
              <p:nvPr/>
            </p:nvSpPr>
            <p:spPr>
              <a:xfrm>
                <a:off x="5004048" y="3221274"/>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Ellipse 37"/>
              <p:cNvSpPr/>
              <p:nvPr/>
            </p:nvSpPr>
            <p:spPr>
              <a:xfrm>
                <a:off x="5004048" y="4085370"/>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38" name="Ellipse 37"/>
              <p:cNvSpPr>
                <a:spLocks noRot="1" noChangeAspect="1" noMove="1" noResize="1" noEditPoints="1" noAdjustHandles="1" noChangeArrowheads="1" noChangeShapeType="1" noTextEdit="1"/>
              </p:cNvSpPr>
              <p:nvPr/>
            </p:nvSpPr>
            <p:spPr>
              <a:xfrm>
                <a:off x="5004048" y="4085370"/>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Ellipse 39"/>
              <p:cNvSpPr/>
              <p:nvPr/>
            </p:nvSpPr>
            <p:spPr>
              <a:xfrm>
                <a:off x="5004048" y="4949466"/>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40" name="Ellipse 39"/>
              <p:cNvSpPr>
                <a:spLocks noRot="1" noChangeAspect="1" noMove="1" noResize="1" noEditPoints="1" noAdjustHandles="1" noChangeArrowheads="1" noChangeShapeType="1" noTextEdit="1"/>
              </p:cNvSpPr>
              <p:nvPr/>
            </p:nvSpPr>
            <p:spPr>
              <a:xfrm>
                <a:off x="5004048" y="4949466"/>
                <a:ext cx="504056" cy="432048"/>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Ellipse 41"/>
              <p:cNvSpPr/>
              <p:nvPr/>
            </p:nvSpPr>
            <p:spPr>
              <a:xfrm>
                <a:off x="5004048" y="5741554"/>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42" name="Ellipse 41"/>
              <p:cNvSpPr>
                <a:spLocks noRot="1" noChangeAspect="1" noMove="1" noResize="1" noEditPoints="1" noAdjustHandles="1" noChangeArrowheads="1" noChangeShapeType="1" noTextEdit="1"/>
              </p:cNvSpPr>
              <p:nvPr/>
            </p:nvSpPr>
            <p:spPr>
              <a:xfrm>
                <a:off x="5004048" y="5741554"/>
                <a:ext cx="504056" cy="432048"/>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Ellipse 44"/>
              <p:cNvSpPr/>
              <p:nvPr/>
            </p:nvSpPr>
            <p:spPr>
              <a:xfrm>
                <a:off x="6660232" y="4733442"/>
                <a:ext cx="504056" cy="4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C00000"/>
                          </a:solidFill>
                          <a:latin typeface="Cambria Math"/>
                        </a:rPr>
                        <m:t>𝜓</m:t>
                      </m:r>
                    </m:oMath>
                  </m:oMathPara>
                </a14:m>
                <a:endParaRPr lang="de-DE" dirty="0">
                  <a:solidFill>
                    <a:srgbClr val="C00000"/>
                  </a:solidFill>
                </a:endParaRPr>
              </a:p>
            </p:txBody>
          </p:sp>
        </mc:Choice>
        <mc:Fallback xmlns="">
          <p:sp>
            <p:nvSpPr>
              <p:cNvPr id="45" name="Ellipse 44"/>
              <p:cNvSpPr>
                <a:spLocks noRot="1" noChangeAspect="1" noMove="1" noResize="1" noEditPoints="1" noAdjustHandles="1" noChangeArrowheads="1" noChangeShapeType="1" noTextEdit="1"/>
              </p:cNvSpPr>
              <p:nvPr/>
            </p:nvSpPr>
            <p:spPr>
              <a:xfrm>
                <a:off x="6660232" y="4733442"/>
                <a:ext cx="504056" cy="432048"/>
              </a:xfrm>
              <a:prstGeom prst="ellipse">
                <a:avLst/>
              </a:prstGeom>
              <a:blipFill>
                <a:blip r:embed="rId9"/>
                <a:stretch>
                  <a:fillRect b="-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llipse 45"/>
              <p:cNvSpPr/>
              <p:nvPr/>
            </p:nvSpPr>
            <p:spPr>
              <a:xfrm>
                <a:off x="6660232" y="3725330"/>
                <a:ext cx="504056" cy="4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C00000"/>
                          </a:solidFill>
                          <a:latin typeface="Cambria Math"/>
                        </a:rPr>
                        <m:t>𝜓</m:t>
                      </m:r>
                    </m:oMath>
                  </m:oMathPara>
                </a14:m>
                <a:endParaRPr lang="de-DE" dirty="0">
                  <a:solidFill>
                    <a:srgbClr val="C00000"/>
                  </a:solidFill>
                </a:endParaRPr>
              </a:p>
            </p:txBody>
          </p:sp>
        </mc:Choice>
        <mc:Fallback xmlns="">
          <p:sp>
            <p:nvSpPr>
              <p:cNvPr id="46" name="Ellipse 45"/>
              <p:cNvSpPr>
                <a:spLocks noRot="1" noChangeAspect="1" noMove="1" noResize="1" noEditPoints="1" noAdjustHandles="1" noChangeArrowheads="1" noChangeShapeType="1" noTextEdit="1"/>
              </p:cNvSpPr>
              <p:nvPr/>
            </p:nvSpPr>
            <p:spPr>
              <a:xfrm>
                <a:off x="6660232" y="3725330"/>
                <a:ext cx="504056" cy="432048"/>
              </a:xfrm>
              <a:prstGeom prst="ellipse">
                <a:avLst/>
              </a:prstGeom>
              <a:blipFill>
                <a:blip r:embed="rId10"/>
                <a:stretch>
                  <a:fillRect b="-2857"/>
                </a:stretch>
              </a:blipFill>
              <a:ln>
                <a:noFill/>
              </a:ln>
            </p:spPr>
            <p:txBody>
              <a:bodyPr/>
              <a:lstStyle/>
              <a:p>
                <a:r>
                  <a:rPr lang="en-US">
                    <a:noFill/>
                  </a:rPr>
                  <a:t> </a:t>
                </a:r>
              </a:p>
            </p:txBody>
          </p:sp>
        </mc:Fallback>
      </mc:AlternateContent>
      <p:cxnSp>
        <p:nvCxnSpPr>
          <p:cNvPr id="22" name="Gerade Verbindung mit Pfeil 21"/>
          <p:cNvCxnSpPr>
            <a:stCxn id="10" idx="6"/>
            <a:endCxn id="36" idx="2"/>
          </p:cNvCxnSpPr>
          <p:nvPr/>
        </p:nvCxnSpPr>
        <p:spPr>
          <a:xfrm flipV="1">
            <a:off x="4031518" y="3437298"/>
            <a:ext cx="972530" cy="391895"/>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10" idx="6"/>
            <a:endCxn id="38" idx="2"/>
          </p:cNvCxnSpPr>
          <p:nvPr/>
        </p:nvCxnSpPr>
        <p:spPr>
          <a:xfrm>
            <a:off x="4031518" y="3829193"/>
            <a:ext cx="972530" cy="472201"/>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Gerade Verbindung mit Pfeil 46"/>
          <p:cNvCxnSpPr>
            <a:stCxn id="10" idx="6"/>
            <a:endCxn id="40" idx="2"/>
          </p:cNvCxnSpPr>
          <p:nvPr/>
        </p:nvCxnSpPr>
        <p:spPr>
          <a:xfrm>
            <a:off x="4031518" y="3829193"/>
            <a:ext cx="972530" cy="133629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a:stCxn id="10" idx="6"/>
            <a:endCxn id="42" idx="2"/>
          </p:cNvCxnSpPr>
          <p:nvPr/>
        </p:nvCxnSpPr>
        <p:spPr>
          <a:xfrm>
            <a:off x="4031518" y="3829193"/>
            <a:ext cx="972530" cy="2128385"/>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cxnSpLocks/>
            <a:stCxn id="30" idx="6"/>
            <a:endCxn id="36" idx="2"/>
          </p:cNvCxnSpPr>
          <p:nvPr/>
        </p:nvCxnSpPr>
        <p:spPr>
          <a:xfrm flipV="1">
            <a:off x="4031518" y="3437298"/>
            <a:ext cx="972530" cy="1183983"/>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a:cxnSpLocks/>
            <a:stCxn id="30" idx="6"/>
            <a:endCxn id="38" idx="2"/>
          </p:cNvCxnSpPr>
          <p:nvPr/>
        </p:nvCxnSpPr>
        <p:spPr>
          <a:xfrm flipV="1">
            <a:off x="4031518" y="4301394"/>
            <a:ext cx="972530" cy="31988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cxnSpLocks/>
            <a:stCxn id="30" idx="6"/>
            <a:endCxn id="40" idx="2"/>
          </p:cNvCxnSpPr>
          <p:nvPr/>
        </p:nvCxnSpPr>
        <p:spPr>
          <a:xfrm>
            <a:off x="4031518" y="4621281"/>
            <a:ext cx="972530" cy="544209"/>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Gerade Verbindung mit Pfeil 58"/>
          <p:cNvCxnSpPr>
            <a:cxnSpLocks/>
            <a:stCxn id="30" idx="6"/>
            <a:endCxn id="42" idx="2"/>
          </p:cNvCxnSpPr>
          <p:nvPr/>
        </p:nvCxnSpPr>
        <p:spPr>
          <a:xfrm>
            <a:off x="4031518" y="4621281"/>
            <a:ext cx="972530" cy="133629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a:stCxn id="32" idx="6"/>
            <a:endCxn id="36" idx="2"/>
          </p:cNvCxnSpPr>
          <p:nvPr/>
        </p:nvCxnSpPr>
        <p:spPr>
          <a:xfrm flipV="1">
            <a:off x="4031518" y="3437298"/>
            <a:ext cx="972530" cy="2048079"/>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32" idx="6"/>
            <a:endCxn id="38" idx="2"/>
          </p:cNvCxnSpPr>
          <p:nvPr/>
        </p:nvCxnSpPr>
        <p:spPr>
          <a:xfrm flipV="1">
            <a:off x="4031518" y="4301394"/>
            <a:ext cx="972530" cy="1183983"/>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a:stCxn id="32" idx="6"/>
            <a:endCxn id="40" idx="2"/>
          </p:cNvCxnSpPr>
          <p:nvPr/>
        </p:nvCxnSpPr>
        <p:spPr>
          <a:xfrm flipV="1">
            <a:off x="4031518" y="5165490"/>
            <a:ext cx="972530" cy="31988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Gerade Verbindung mit Pfeil 66"/>
          <p:cNvCxnSpPr>
            <a:stCxn id="32" idx="6"/>
            <a:endCxn id="42" idx="2"/>
          </p:cNvCxnSpPr>
          <p:nvPr/>
        </p:nvCxnSpPr>
        <p:spPr>
          <a:xfrm>
            <a:off x="4031518" y="5485377"/>
            <a:ext cx="972530" cy="472201"/>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Gerade Verbindung mit Pfeil 69"/>
          <p:cNvCxnSpPr>
            <a:stCxn id="36" idx="6"/>
            <a:endCxn id="46" idx="2"/>
          </p:cNvCxnSpPr>
          <p:nvPr/>
        </p:nvCxnSpPr>
        <p:spPr>
          <a:xfrm>
            <a:off x="5508104" y="3437298"/>
            <a:ext cx="1152128" cy="50405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Gerade Verbindung mit Pfeil 71"/>
          <p:cNvCxnSpPr>
            <a:stCxn id="36" idx="6"/>
            <a:endCxn id="45" idx="2"/>
          </p:cNvCxnSpPr>
          <p:nvPr/>
        </p:nvCxnSpPr>
        <p:spPr>
          <a:xfrm>
            <a:off x="5508104" y="3437298"/>
            <a:ext cx="1152128" cy="1512168"/>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Gerade Verbindung mit Pfeil 73"/>
          <p:cNvCxnSpPr>
            <a:stCxn id="38" idx="6"/>
            <a:endCxn id="46" idx="2"/>
          </p:cNvCxnSpPr>
          <p:nvPr/>
        </p:nvCxnSpPr>
        <p:spPr>
          <a:xfrm flipV="1">
            <a:off x="5508104" y="3941354"/>
            <a:ext cx="1152128" cy="36004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a:stCxn id="38" idx="6"/>
            <a:endCxn id="45" idx="2"/>
          </p:cNvCxnSpPr>
          <p:nvPr/>
        </p:nvCxnSpPr>
        <p:spPr>
          <a:xfrm>
            <a:off x="5508104" y="4301394"/>
            <a:ext cx="1152128" cy="64807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Gerade Verbindung mit Pfeil 77"/>
          <p:cNvCxnSpPr>
            <a:stCxn id="40" idx="6"/>
            <a:endCxn id="46" idx="2"/>
          </p:cNvCxnSpPr>
          <p:nvPr/>
        </p:nvCxnSpPr>
        <p:spPr>
          <a:xfrm flipV="1">
            <a:off x="5508104" y="3941354"/>
            <a:ext cx="1152128" cy="122413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Gerade Verbindung mit Pfeil 79"/>
          <p:cNvCxnSpPr>
            <a:stCxn id="40" idx="6"/>
            <a:endCxn id="45" idx="2"/>
          </p:cNvCxnSpPr>
          <p:nvPr/>
        </p:nvCxnSpPr>
        <p:spPr>
          <a:xfrm flipV="1">
            <a:off x="5508104" y="4949466"/>
            <a:ext cx="1152128" cy="2160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Gerade Verbindung mit Pfeil 81"/>
          <p:cNvCxnSpPr>
            <a:stCxn id="42" idx="6"/>
            <a:endCxn id="46" idx="2"/>
          </p:cNvCxnSpPr>
          <p:nvPr/>
        </p:nvCxnSpPr>
        <p:spPr>
          <a:xfrm flipV="1">
            <a:off x="5508104" y="3941354"/>
            <a:ext cx="1152128" cy="20162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Gerade Verbindung mit Pfeil 83"/>
          <p:cNvCxnSpPr>
            <a:stCxn id="42" idx="6"/>
            <a:endCxn id="45" idx="2"/>
          </p:cNvCxnSpPr>
          <p:nvPr/>
        </p:nvCxnSpPr>
        <p:spPr>
          <a:xfrm flipV="1">
            <a:off x="5508104" y="4949466"/>
            <a:ext cx="1152128" cy="100811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Gerade Verbindung mit Pfeil 90"/>
          <p:cNvCxnSpPr/>
          <p:nvPr/>
        </p:nvCxnSpPr>
        <p:spPr>
          <a:xfrm>
            <a:off x="1043608" y="3469153"/>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Gerade Verbindung mit Pfeil 93"/>
          <p:cNvCxnSpPr/>
          <p:nvPr/>
        </p:nvCxnSpPr>
        <p:spPr>
          <a:xfrm>
            <a:off x="1043608" y="4085370"/>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Gerade Verbindung mit Pfeil 94"/>
          <p:cNvCxnSpPr/>
          <p:nvPr/>
        </p:nvCxnSpPr>
        <p:spPr>
          <a:xfrm>
            <a:off x="1036551" y="473344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Gerade Verbindung mit Pfeil 95"/>
          <p:cNvCxnSpPr/>
          <p:nvPr/>
        </p:nvCxnSpPr>
        <p:spPr>
          <a:xfrm>
            <a:off x="1043608" y="545352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Gerade Verbindung mit Pfeil 96"/>
          <p:cNvCxnSpPr/>
          <p:nvPr/>
        </p:nvCxnSpPr>
        <p:spPr>
          <a:xfrm>
            <a:off x="1043608" y="617360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Gerade Verbindung mit Pfeil 97"/>
          <p:cNvCxnSpPr/>
          <p:nvPr/>
        </p:nvCxnSpPr>
        <p:spPr>
          <a:xfrm>
            <a:off x="7164288" y="3941354"/>
            <a:ext cx="439105" cy="0"/>
          </a:xfrm>
          <a:prstGeom prst="straightConnector1">
            <a:avLst/>
          </a:prstGeom>
          <a:ln>
            <a:noFill/>
            <a:tailEnd type="arrow"/>
          </a:ln>
        </p:spPr>
        <p:style>
          <a:lnRef idx="1">
            <a:schemeClr val="accent1"/>
          </a:lnRef>
          <a:fillRef idx="0">
            <a:schemeClr val="accent1"/>
          </a:fillRef>
          <a:effectRef idx="0">
            <a:schemeClr val="accent1"/>
          </a:effectRef>
          <a:fontRef idx="minor">
            <a:schemeClr val="tx1"/>
          </a:fontRef>
        </p:style>
      </p:cxnSp>
      <p:cxnSp>
        <p:nvCxnSpPr>
          <p:cNvPr id="99" name="Gerade Verbindung mit Pfeil 98"/>
          <p:cNvCxnSpPr/>
          <p:nvPr/>
        </p:nvCxnSpPr>
        <p:spPr>
          <a:xfrm>
            <a:off x="7164288" y="4949466"/>
            <a:ext cx="439105" cy="0"/>
          </a:xfrm>
          <a:prstGeom prst="straightConnector1">
            <a:avLst/>
          </a:prstGeom>
          <a:ln>
            <a:no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 Box 2"/>
              <p:cNvSpPr txBox="1">
                <a:spLocks noChangeArrowheads="1"/>
              </p:cNvSpPr>
              <p:nvPr/>
            </p:nvSpPr>
            <p:spPr bwMode="auto">
              <a:xfrm>
                <a:off x="4211960" y="4354714"/>
                <a:ext cx="702289"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sz="2800" b="1" i="1" smtClean="0">
                              <a:solidFill>
                                <a:prstClr val="black"/>
                              </a:solidFill>
                              <a:latin typeface="Cambria Math" panose="02040503050406030204" pitchFamily="18" charset="0"/>
                              <a:cs typeface="Calibri" panose="020F0502020204030204" pitchFamily="34" charset="0"/>
                            </a:rPr>
                          </m:ctrlPr>
                        </m:sSupPr>
                        <m:e>
                          <m:r>
                            <a:rPr lang="de-DE" sz="2800" b="1" i="0" smtClean="0">
                              <a:solidFill>
                                <a:prstClr val="black"/>
                              </a:solidFill>
                              <a:latin typeface="Cambria Math"/>
                              <a:cs typeface="Calibri" panose="020F0502020204030204" pitchFamily="34" charset="0"/>
                            </a:rPr>
                            <m:t>𝐖</m:t>
                          </m:r>
                        </m:e>
                        <m:sup>
                          <m:r>
                            <a:rPr lang="de-DE" sz="2800" b="1" i="0" smtClean="0">
                              <a:solidFill>
                                <a:prstClr val="black"/>
                              </a:solidFill>
                              <a:latin typeface="Cambria Math"/>
                              <a:cs typeface="Calibri" panose="020F0502020204030204" pitchFamily="34" charset="0"/>
                            </a:rPr>
                            <m:t>(</m:t>
                          </m:r>
                          <m:r>
                            <a:rPr lang="de-DE" sz="2800" b="1" i="0" smtClean="0">
                              <a:solidFill>
                                <a:prstClr val="black"/>
                              </a:solidFill>
                              <a:latin typeface="Cambria Math"/>
                              <a:cs typeface="Calibri" panose="020F0502020204030204" pitchFamily="34" charset="0"/>
                            </a:rPr>
                            <m:t>𝟐</m:t>
                          </m:r>
                          <m:r>
                            <a:rPr lang="de-DE" sz="2800" b="1" i="0" smtClean="0">
                              <a:solidFill>
                                <a:prstClr val="black"/>
                              </a:solidFill>
                              <a:latin typeface="Cambria Math"/>
                              <a:cs typeface="Calibri" panose="020F0502020204030204" pitchFamily="34" charset="0"/>
                            </a:rPr>
                            <m:t>)</m:t>
                          </m:r>
                        </m:sup>
                      </m:sSup>
                    </m:oMath>
                  </m:oMathPara>
                </a14:m>
                <a:endParaRPr lang="de-DE" sz="2800"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1050" b="1" i="1" smtClean="0">
                              <a:solidFill>
                                <a:prstClr val="black"/>
                              </a:solidFill>
                              <a:latin typeface="Cambria Math" panose="02040503050406030204" pitchFamily="18" charset="0"/>
                              <a:cs typeface="Calibri" panose="020F0502020204030204" pitchFamily="34" charset="0"/>
                            </a:rPr>
                          </m:ctrlPr>
                        </m:sSubPr>
                        <m:e>
                          <m:r>
                            <a:rPr lang="de-DE" sz="1050" b="1" i="0" smtClean="0">
                              <a:solidFill>
                                <a:prstClr val="black"/>
                              </a:solidFill>
                              <a:latin typeface="Cambria Math"/>
                              <a:cs typeface="Calibri" panose="020F0502020204030204" pitchFamily="34" charset="0"/>
                            </a:rPr>
                            <m:t>𝐡</m:t>
                          </m:r>
                        </m:e>
                        <m:sub>
                          <m:r>
                            <a:rPr lang="de-DE" sz="1050" b="1" i="0" smtClean="0">
                              <a:solidFill>
                                <a:prstClr val="black"/>
                              </a:solidFill>
                              <a:latin typeface="Cambria Math"/>
                              <a:cs typeface="Calibri" panose="020F0502020204030204" pitchFamily="34" charset="0"/>
                            </a:rPr>
                            <m:t>𝟏</m:t>
                          </m:r>
                        </m:sub>
                      </m:sSub>
                      <m:r>
                        <a:rPr lang="de-DE" sz="1050" b="1" i="0" smtClean="0">
                          <a:solidFill>
                            <a:prstClr val="black"/>
                          </a:solidFill>
                          <a:latin typeface="Cambria Math"/>
                          <a:cs typeface="Calibri" panose="020F0502020204030204" pitchFamily="34" charset="0"/>
                        </a:rPr>
                        <m:t>×</m:t>
                      </m:r>
                      <m:sSub>
                        <m:sSubPr>
                          <m:ctrlPr>
                            <a:rPr lang="de-DE" sz="1050" b="1" i="1" smtClean="0">
                              <a:solidFill>
                                <a:prstClr val="black"/>
                              </a:solidFill>
                              <a:latin typeface="Cambria Math" panose="02040503050406030204" pitchFamily="18" charset="0"/>
                              <a:cs typeface="Calibri" panose="020F0502020204030204" pitchFamily="34" charset="0"/>
                            </a:rPr>
                          </m:ctrlPr>
                        </m:sSubPr>
                        <m:e>
                          <m:r>
                            <a:rPr lang="de-DE" sz="1050" b="1" i="0" smtClean="0">
                              <a:solidFill>
                                <a:prstClr val="black"/>
                              </a:solidFill>
                              <a:latin typeface="Cambria Math"/>
                              <a:cs typeface="Calibri" panose="020F0502020204030204" pitchFamily="34" charset="0"/>
                            </a:rPr>
                            <m:t>𝐡</m:t>
                          </m:r>
                        </m:e>
                        <m:sub>
                          <m:r>
                            <a:rPr lang="de-DE" sz="1050" b="1" i="0" smtClean="0">
                              <a:solidFill>
                                <a:prstClr val="black"/>
                              </a:solidFill>
                              <a:latin typeface="Cambria Math"/>
                              <a:cs typeface="Calibri" panose="020F0502020204030204" pitchFamily="34" charset="0"/>
                            </a:rPr>
                            <m:t>𝟐</m:t>
                          </m:r>
                        </m:sub>
                      </m:sSub>
                    </m:oMath>
                  </m:oMathPara>
                </a14:m>
                <a:endParaRPr lang="en-US" sz="1050" b="1" dirty="0">
                  <a:solidFill>
                    <a:prstClr val="black"/>
                  </a:solidFill>
                  <a:latin typeface="Calibri" panose="020F0502020204030204" pitchFamily="34" charset="0"/>
                  <a:cs typeface="Calibri" panose="020F0502020204030204" pitchFamily="34" charset="0"/>
                </a:endParaRPr>
              </a:p>
            </p:txBody>
          </p:sp>
        </mc:Choice>
        <mc:Fallback xmlns="">
          <p:sp>
            <p:nvSpPr>
              <p:cNvPr id="100" name="Text Box 2"/>
              <p:cNvSpPr txBox="1">
                <a:spLocks noRot="1" noChangeAspect="1" noMove="1" noResize="1" noEditPoints="1" noAdjustHandles="1" noChangeArrowheads="1" noChangeShapeType="1" noTextEdit="1"/>
              </p:cNvSpPr>
              <p:nvPr/>
            </p:nvSpPr>
            <p:spPr bwMode="auto">
              <a:xfrm>
                <a:off x="4211960" y="4354714"/>
                <a:ext cx="702289" cy="965182"/>
              </a:xfrm>
              <a:prstGeom prst="rect">
                <a:avLst/>
              </a:prstGeom>
              <a:blipFill>
                <a:blip r:embed="rId11"/>
                <a:stretch>
                  <a:fillRect l="-3571" r="-33929"/>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 Box 2"/>
              <p:cNvSpPr txBox="1">
                <a:spLocks noChangeArrowheads="1"/>
              </p:cNvSpPr>
              <p:nvPr/>
            </p:nvSpPr>
            <p:spPr bwMode="auto">
              <a:xfrm>
                <a:off x="5724128" y="4344324"/>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sz="2800" b="1" i="1" smtClean="0">
                              <a:solidFill>
                                <a:prstClr val="black"/>
                              </a:solidFill>
                              <a:latin typeface="Cambria Math" panose="02040503050406030204" pitchFamily="18" charset="0"/>
                              <a:cs typeface="Calibri" panose="020F0502020204030204" pitchFamily="34" charset="0"/>
                            </a:rPr>
                          </m:ctrlPr>
                        </m:sSupPr>
                        <m:e>
                          <m:r>
                            <a:rPr lang="de-DE" sz="2800" b="1" i="0" smtClean="0">
                              <a:solidFill>
                                <a:prstClr val="black"/>
                              </a:solidFill>
                              <a:latin typeface="Cambria Math"/>
                              <a:cs typeface="Calibri" panose="020F0502020204030204" pitchFamily="34" charset="0"/>
                            </a:rPr>
                            <m:t>𝐖</m:t>
                          </m:r>
                        </m:e>
                        <m:sup>
                          <m:r>
                            <a:rPr lang="de-DE" sz="2800" b="1" i="0" smtClean="0">
                              <a:solidFill>
                                <a:prstClr val="black"/>
                              </a:solidFill>
                              <a:latin typeface="Cambria Math"/>
                              <a:cs typeface="Calibri" panose="020F0502020204030204" pitchFamily="34" charset="0"/>
                            </a:rPr>
                            <m:t>(</m:t>
                          </m:r>
                          <m:r>
                            <a:rPr lang="de-DE" sz="2800" b="1" i="0" smtClean="0">
                              <a:solidFill>
                                <a:prstClr val="black"/>
                              </a:solidFill>
                              <a:latin typeface="Cambria Math"/>
                              <a:cs typeface="Calibri" panose="020F0502020204030204" pitchFamily="34" charset="0"/>
                            </a:rPr>
                            <m:t>𝟑</m:t>
                          </m:r>
                          <m:r>
                            <a:rPr lang="de-DE" sz="2800" b="1" i="0" smtClean="0">
                              <a:solidFill>
                                <a:prstClr val="black"/>
                              </a:solidFill>
                              <a:latin typeface="Cambria Math"/>
                              <a:cs typeface="Calibri" panose="020F0502020204030204" pitchFamily="34" charset="0"/>
                            </a:rPr>
                            <m:t>)</m:t>
                          </m:r>
                        </m:sup>
                      </m:sSup>
                    </m:oMath>
                  </m:oMathPara>
                </a14:m>
                <a:endParaRPr lang="de-DE" sz="2800"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1100" b="1" i="1" smtClean="0">
                              <a:solidFill>
                                <a:prstClr val="black"/>
                              </a:solidFill>
                              <a:latin typeface="Cambria Math" panose="02040503050406030204" pitchFamily="18" charset="0"/>
                              <a:cs typeface="Calibri" panose="020F0502020204030204" pitchFamily="34" charset="0"/>
                            </a:rPr>
                          </m:ctrlPr>
                        </m:sSubPr>
                        <m:e>
                          <m:r>
                            <a:rPr lang="de-DE" sz="1100" b="1" i="0" smtClean="0">
                              <a:solidFill>
                                <a:prstClr val="black"/>
                              </a:solidFill>
                              <a:latin typeface="Cambria Math"/>
                              <a:cs typeface="Calibri" panose="020F0502020204030204" pitchFamily="34" charset="0"/>
                            </a:rPr>
                            <m:t>𝐡</m:t>
                          </m:r>
                        </m:e>
                        <m:sub>
                          <m:r>
                            <a:rPr lang="de-DE" sz="1100" b="1" i="0" smtClean="0">
                              <a:solidFill>
                                <a:prstClr val="black"/>
                              </a:solidFill>
                              <a:latin typeface="Cambria Math"/>
                              <a:cs typeface="Calibri" panose="020F0502020204030204" pitchFamily="34" charset="0"/>
                            </a:rPr>
                            <m:t>𝟐</m:t>
                          </m:r>
                        </m:sub>
                      </m:sSub>
                      <m:r>
                        <a:rPr lang="de-DE" sz="1100" b="1" i="0" smtClean="0">
                          <a:solidFill>
                            <a:prstClr val="black"/>
                          </a:solidFill>
                          <a:latin typeface="Cambria Math"/>
                          <a:cs typeface="Calibri" panose="020F0502020204030204" pitchFamily="34" charset="0"/>
                        </a:rPr>
                        <m:t>×</m:t>
                      </m:r>
                      <m:r>
                        <a:rPr lang="de-DE" sz="1100" b="1" i="0" smtClean="0">
                          <a:solidFill>
                            <a:prstClr val="black"/>
                          </a:solidFill>
                          <a:latin typeface="Cambria Math"/>
                          <a:cs typeface="Calibri" panose="020F0502020204030204" pitchFamily="34" charset="0"/>
                        </a:rPr>
                        <m:t>𝐦</m:t>
                      </m:r>
                    </m:oMath>
                  </m:oMathPara>
                </a14:m>
                <a:endParaRPr lang="en-US" sz="1100" b="1" dirty="0">
                  <a:solidFill>
                    <a:prstClr val="black"/>
                  </a:solidFill>
                  <a:latin typeface="Calibri" panose="020F0502020204030204" pitchFamily="34" charset="0"/>
                  <a:cs typeface="Calibri" panose="020F0502020204030204" pitchFamily="34" charset="0"/>
                </a:endParaRPr>
              </a:p>
            </p:txBody>
          </p:sp>
        </mc:Choice>
        <mc:Fallback xmlns="">
          <p:sp>
            <p:nvSpPr>
              <p:cNvPr id="101" name="Text Box 2"/>
              <p:cNvSpPr txBox="1">
                <a:spLocks noRot="1" noChangeAspect="1" noMove="1" noResize="1" noEditPoints="1" noAdjustHandles="1" noChangeArrowheads="1" noChangeShapeType="1" noTextEdit="1"/>
              </p:cNvSpPr>
              <p:nvPr/>
            </p:nvSpPr>
            <p:spPr bwMode="auto">
              <a:xfrm>
                <a:off x="5724128" y="4344324"/>
                <a:ext cx="647650" cy="965182"/>
              </a:xfrm>
              <a:prstGeom prst="rect">
                <a:avLst/>
              </a:prstGeom>
              <a:blipFill>
                <a:blip r:embed="rId12"/>
                <a:stretch>
                  <a:fillRect l="-3846" r="-44231"/>
                </a:stretch>
              </a:blipFill>
              <a:ln w="9525">
                <a:noFill/>
                <a:round/>
                <a:headEnd/>
                <a:tailEnd/>
              </a:ln>
            </p:spPr>
            <p:txBody>
              <a:bodyPr/>
              <a:lstStyle/>
              <a:p>
                <a:r>
                  <a:rPr lang="en-US">
                    <a:noFill/>
                  </a:rPr>
                  <a:t> </a:t>
                </a:r>
              </a:p>
            </p:txBody>
          </p:sp>
        </mc:Fallback>
      </mc:AlternateContent>
    </p:spTree>
    <p:extLst>
      <p:ext uri="{BB962C8B-B14F-4D97-AF65-F5344CB8AC3E}">
        <p14:creationId xmlns:p14="http://schemas.microsoft.com/office/powerpoint/2010/main" val="275811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Ellipse 31"/>
              <p:cNvSpPr/>
              <p:nvPr/>
            </p:nvSpPr>
            <p:spPr>
              <a:xfrm>
                <a:off x="3527462" y="5269353"/>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rgbClr val="FFC000"/>
                              </a:solidFill>
                              <a:latin typeface="Cambria Math" panose="02040503050406030204" pitchFamily="18" charset="0"/>
                            </a:rPr>
                          </m:ctrlPr>
                        </m:sSubPr>
                        <m:e>
                          <m:r>
                            <a:rPr lang="de-DE" b="0" i="0" smtClean="0">
                              <a:solidFill>
                                <a:srgbClr val="FFC000"/>
                              </a:solidFill>
                              <a:latin typeface="Cambria Math"/>
                            </a:rPr>
                            <m:t> </m:t>
                          </m:r>
                          <m:r>
                            <m:rPr>
                              <m:sty m:val="p"/>
                            </m:rPr>
                            <a:rPr lang="de-DE" b="0" i="0" smtClean="0">
                              <a:solidFill>
                                <a:srgbClr val="FFC000"/>
                              </a:solidFill>
                              <a:latin typeface="Cambria Math"/>
                            </a:rPr>
                            <m:t>σ</m:t>
                          </m:r>
                        </m:e>
                        <m:sub>
                          <m:r>
                            <a:rPr lang="de-DE" b="0" i="0" smtClean="0">
                              <a:solidFill>
                                <a:srgbClr val="FFC000"/>
                              </a:solidFill>
                              <a:latin typeface="Cambria Math"/>
                            </a:rPr>
                            <m:t> </m:t>
                          </m:r>
                        </m:sub>
                      </m:sSub>
                    </m:oMath>
                  </m:oMathPara>
                </a14:m>
                <a:endParaRPr lang="de-DE" dirty="0">
                  <a:solidFill>
                    <a:srgbClr val="FFC000"/>
                  </a:solidFill>
                </a:endParaRPr>
              </a:p>
            </p:txBody>
          </p:sp>
        </mc:Choice>
        <mc:Fallback xmlns="">
          <p:sp>
            <p:nvSpPr>
              <p:cNvPr id="32" name="Ellipse 31"/>
              <p:cNvSpPr>
                <a:spLocks noRot="1" noChangeAspect="1" noMove="1" noResize="1" noEditPoints="1" noAdjustHandles="1" noChangeArrowheads="1" noChangeShapeType="1" noTextEdit="1"/>
              </p:cNvSpPr>
              <p:nvPr/>
            </p:nvSpPr>
            <p:spPr>
              <a:xfrm>
                <a:off x="3527462" y="5269353"/>
                <a:ext cx="504056" cy="432048"/>
              </a:xfrm>
              <a:prstGeom prst="ellipse">
                <a:avLst/>
              </a:prstGeom>
              <a:blipFill>
                <a:blip r:embed="rId3"/>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Ellipse 29"/>
              <p:cNvSpPr/>
              <p:nvPr/>
            </p:nvSpPr>
            <p:spPr>
              <a:xfrm>
                <a:off x="3527462" y="4405257"/>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rgbClr val="FFC000"/>
                              </a:solidFill>
                              <a:latin typeface="Cambria Math" panose="02040503050406030204" pitchFamily="18" charset="0"/>
                            </a:rPr>
                          </m:ctrlPr>
                        </m:sSubPr>
                        <m:e>
                          <m:r>
                            <a:rPr lang="de-DE" b="0" i="0" smtClean="0">
                              <a:solidFill>
                                <a:srgbClr val="FFC000"/>
                              </a:solidFill>
                              <a:latin typeface="Cambria Math"/>
                            </a:rPr>
                            <m:t> </m:t>
                          </m:r>
                          <m:r>
                            <m:rPr>
                              <m:sty m:val="p"/>
                            </m:rPr>
                            <a:rPr lang="de-DE" b="0" i="0" smtClean="0">
                              <a:solidFill>
                                <a:srgbClr val="FFC000"/>
                              </a:solidFill>
                              <a:latin typeface="Cambria Math"/>
                            </a:rPr>
                            <m:t>σ</m:t>
                          </m:r>
                        </m:e>
                        <m:sub>
                          <m:r>
                            <a:rPr lang="de-DE" b="0" i="0" smtClean="0">
                              <a:solidFill>
                                <a:srgbClr val="FFC000"/>
                              </a:solidFill>
                              <a:latin typeface="Cambria Math"/>
                            </a:rPr>
                            <m:t> </m:t>
                          </m:r>
                        </m:sub>
                      </m:sSub>
                    </m:oMath>
                  </m:oMathPara>
                </a14:m>
                <a:endParaRPr lang="de-DE" dirty="0">
                  <a:solidFill>
                    <a:srgbClr val="FFC000"/>
                  </a:solidFill>
                </a:endParaRPr>
              </a:p>
            </p:txBody>
          </p:sp>
        </mc:Choice>
        <mc:Fallback xmlns="">
          <p:sp>
            <p:nvSpPr>
              <p:cNvPr id="30" name="Ellipse 29"/>
              <p:cNvSpPr>
                <a:spLocks noRot="1" noChangeAspect="1" noMove="1" noResize="1" noEditPoints="1" noAdjustHandles="1" noChangeArrowheads="1" noChangeShapeType="1" noTextEdit="1"/>
              </p:cNvSpPr>
              <p:nvPr/>
            </p:nvSpPr>
            <p:spPr>
              <a:xfrm>
                <a:off x="3527462" y="4405257"/>
                <a:ext cx="504056" cy="432048"/>
              </a:xfrm>
              <a:prstGeom prst="ellipse">
                <a:avLst/>
              </a:prstGeom>
              <a:blipFill>
                <a:blip r:embed="rId4"/>
                <a:stretch>
                  <a:fillRect b="-5714"/>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sz="2600" noProof="0" dirty="0"/>
              <a:t>Feed-forward networks</a:t>
            </a:r>
          </a:p>
        </p:txBody>
      </p:sp>
      <p:sp>
        <p:nvSpPr>
          <p:cNvPr id="64" name="Inhaltsplatzhalter 2">
            <a:extLst>
              <a:ext uri="{FF2B5EF4-FFF2-40B4-BE49-F238E27FC236}">
                <a16:creationId xmlns:a16="http://schemas.microsoft.com/office/drawing/2014/main" id="{FC2CB033-EC60-A94A-8DC4-5DFFF1469520}"/>
              </a:ext>
            </a:extLst>
          </p:cNvPr>
          <p:cNvSpPr>
            <a:spLocks noGrp="1"/>
          </p:cNvSpPr>
          <p:nvPr>
            <p:ph idx="1"/>
          </p:nvPr>
        </p:nvSpPr>
        <p:spPr>
          <a:xfrm>
            <a:off x="242722" y="1654833"/>
            <a:ext cx="8640763" cy="1836737"/>
          </a:xfrm>
        </p:spPr>
        <p:txBody>
          <a:bodyPr/>
          <a:lstStyle/>
          <a:p>
            <a:pPr>
              <a:buFont typeface="Arial" panose="020B0604020202020204" pitchFamily="34" charset="0"/>
              <a:buChar char="•"/>
            </a:pPr>
            <a:r>
              <a:rPr lang="en-US" noProof="0" dirty="0"/>
              <a:t>In feed-forward networks the information flows only from left to right.</a:t>
            </a:r>
          </a:p>
          <a:p>
            <a:pPr>
              <a:buFont typeface="Arial" panose="020B0604020202020204" pitchFamily="34" charset="0"/>
              <a:buChar char="•"/>
            </a:pPr>
            <a:r>
              <a:rPr lang="en-US" noProof="0" dirty="0"/>
              <a:t>The error flows backwards. </a:t>
            </a:r>
          </a:p>
          <a:p>
            <a:pPr>
              <a:buFont typeface="Arial" panose="020B0604020202020204" pitchFamily="34" charset="0"/>
              <a:buChar char="•"/>
            </a:pPr>
            <a:r>
              <a:rPr lang="en-US" noProof="0" dirty="0"/>
              <a:t>There is no information exchange between neurons on the same layer. </a:t>
            </a:r>
          </a:p>
          <a:p>
            <a:endParaRPr lang="en-US" noProof="0" dirty="0"/>
          </a:p>
          <a:p>
            <a:endParaRPr lang="en-US" noProof="0" dirty="0"/>
          </a:p>
          <a:p>
            <a:endParaRPr lang="en-US" noProof="0" dirty="0"/>
          </a:p>
          <a:p>
            <a:pPr marL="0" indent="0">
              <a:buNone/>
            </a:pPr>
            <a:endParaRPr lang="en-US" noProof="0" dirty="0"/>
          </a:p>
          <a:p>
            <a:endParaRPr lang="en-US" noProof="0" dirty="0"/>
          </a:p>
          <a:p>
            <a:endParaRPr lang="en-US" noProof="0" dirty="0"/>
          </a:p>
          <a:p>
            <a:endParaRPr lang="en-US" noProof="0" dirty="0"/>
          </a:p>
        </p:txBody>
      </p:sp>
      <p:sp>
        <p:nvSpPr>
          <p:cNvPr id="4" name="Ellipse 3"/>
          <p:cNvSpPr/>
          <p:nvPr/>
        </p:nvSpPr>
        <p:spPr>
          <a:xfrm>
            <a:off x="1511238" y="3253129"/>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1511238" y="3901201"/>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1511238" y="454927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1511238" y="526935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1511238" y="598943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0" name="Ellipse 9"/>
              <p:cNvSpPr/>
              <p:nvPr/>
            </p:nvSpPr>
            <p:spPr>
              <a:xfrm>
                <a:off x="3527462" y="3613169"/>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b="0" i="1" smtClean="0">
                              <a:solidFill>
                                <a:srgbClr val="FFC000"/>
                              </a:solidFill>
                              <a:latin typeface="Cambria Math" panose="02040503050406030204" pitchFamily="18" charset="0"/>
                            </a:rPr>
                          </m:ctrlPr>
                        </m:sSubPr>
                        <m:e>
                          <m:r>
                            <a:rPr lang="de-DE" b="0" i="0" smtClean="0">
                              <a:solidFill>
                                <a:srgbClr val="FFC000"/>
                              </a:solidFill>
                              <a:latin typeface="Cambria Math"/>
                            </a:rPr>
                            <m:t> </m:t>
                          </m:r>
                          <m:r>
                            <m:rPr>
                              <m:sty m:val="p"/>
                            </m:rPr>
                            <a:rPr lang="de-DE" b="0" i="0" smtClean="0">
                              <a:solidFill>
                                <a:srgbClr val="FFC000"/>
                              </a:solidFill>
                              <a:latin typeface="Cambria Math"/>
                            </a:rPr>
                            <m:t>σ</m:t>
                          </m:r>
                        </m:e>
                        <m:sub>
                          <m:r>
                            <a:rPr lang="de-DE" b="0" i="0" smtClean="0">
                              <a:solidFill>
                                <a:srgbClr val="FFC000"/>
                              </a:solidFill>
                              <a:latin typeface="Cambria Math"/>
                            </a:rPr>
                            <m:t> </m:t>
                          </m:r>
                        </m:sub>
                      </m:sSub>
                    </m:oMath>
                  </m:oMathPara>
                </a14:m>
                <a:endParaRPr lang="de-DE" dirty="0">
                  <a:solidFill>
                    <a:srgbClr val="FFC000"/>
                  </a:solidFill>
                </a:endParaRPr>
              </a:p>
            </p:txBody>
          </p:sp>
        </mc:Choice>
        <mc:Fallback xmlns="">
          <p:sp>
            <p:nvSpPr>
              <p:cNvPr id="10" name="Ellipse 9"/>
              <p:cNvSpPr>
                <a:spLocks noRot="1" noChangeAspect="1" noMove="1" noResize="1" noEditPoints="1" noAdjustHandles="1" noChangeArrowheads="1" noChangeShapeType="1" noTextEdit="1"/>
              </p:cNvSpPr>
              <p:nvPr/>
            </p:nvSpPr>
            <p:spPr>
              <a:xfrm>
                <a:off x="3527462" y="3613169"/>
                <a:ext cx="504056" cy="432048"/>
              </a:xfrm>
              <a:prstGeom prst="ellipse">
                <a:avLst/>
              </a:prstGeom>
              <a:blipFill>
                <a:blip r:embed="rId4"/>
                <a:stretch>
                  <a:fillRect b="-5714"/>
                </a:stretch>
              </a:blipFill>
              <a:ln>
                <a:noFill/>
              </a:ln>
            </p:spPr>
            <p:txBody>
              <a:bodyPr/>
              <a:lstStyle/>
              <a:p>
                <a:r>
                  <a:rPr lang="en-US">
                    <a:noFill/>
                  </a:rPr>
                  <a:t> </a:t>
                </a:r>
              </a:p>
            </p:txBody>
          </p:sp>
        </mc:Fallback>
      </mc:AlternateContent>
      <p:cxnSp>
        <p:nvCxnSpPr>
          <p:cNvPr id="13" name="Gerade Verbindung mit Pfeil 12"/>
          <p:cNvCxnSpPr>
            <a:stCxn id="4" idx="6"/>
          </p:cNvCxnSpPr>
          <p:nvPr/>
        </p:nvCxnSpPr>
        <p:spPr>
          <a:xfrm>
            <a:off x="2015294" y="3469153"/>
            <a:ext cx="1512168" cy="360040"/>
          </a:xfrm>
          <a:prstGeom prst="straightConnector1">
            <a:avLst/>
          </a:prstGeom>
          <a:ln w="38100">
            <a:solidFill>
              <a:schemeClr val="bg1">
                <a:lumMod val="8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6" idx="6"/>
          </p:cNvCxnSpPr>
          <p:nvPr/>
        </p:nvCxnSpPr>
        <p:spPr>
          <a:xfrm flipV="1">
            <a:off x="2015294" y="3829193"/>
            <a:ext cx="1512168" cy="28803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6"/>
          </p:cNvCxnSpPr>
          <p:nvPr/>
        </p:nvCxnSpPr>
        <p:spPr>
          <a:xfrm flipV="1">
            <a:off x="2015294" y="3829193"/>
            <a:ext cx="1512168" cy="93610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8" idx="6"/>
            <a:endCxn id="10" idx="2"/>
          </p:cNvCxnSpPr>
          <p:nvPr/>
        </p:nvCxnSpPr>
        <p:spPr>
          <a:xfrm flipV="1">
            <a:off x="2015294" y="3829193"/>
            <a:ext cx="1512168" cy="165618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9" idx="6"/>
            <a:endCxn id="10" idx="2"/>
          </p:cNvCxnSpPr>
          <p:nvPr/>
        </p:nvCxnSpPr>
        <p:spPr>
          <a:xfrm flipV="1">
            <a:off x="2015294" y="3829193"/>
            <a:ext cx="1512168" cy="237626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cxnSpLocks/>
            <a:stCxn id="4" idx="6"/>
          </p:cNvCxnSpPr>
          <p:nvPr/>
        </p:nvCxnSpPr>
        <p:spPr>
          <a:xfrm>
            <a:off x="2015294" y="3469153"/>
            <a:ext cx="1512168" cy="1152128"/>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cxnSpLocks/>
          </p:cNvCxnSpPr>
          <p:nvPr/>
        </p:nvCxnSpPr>
        <p:spPr>
          <a:xfrm>
            <a:off x="2015294" y="3469153"/>
            <a:ext cx="1512168" cy="20162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cxnSpLocks/>
            <a:stCxn id="6" idx="6"/>
          </p:cNvCxnSpPr>
          <p:nvPr/>
        </p:nvCxnSpPr>
        <p:spPr>
          <a:xfrm>
            <a:off x="2015294" y="4117225"/>
            <a:ext cx="1512168" cy="50405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cxnSpLocks/>
            <a:stCxn id="7" idx="6"/>
          </p:cNvCxnSpPr>
          <p:nvPr/>
        </p:nvCxnSpPr>
        <p:spPr>
          <a:xfrm flipV="1">
            <a:off x="2015294" y="4621281"/>
            <a:ext cx="1512168" cy="14401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cxnSpLocks/>
            <a:stCxn id="7" idx="6"/>
          </p:cNvCxnSpPr>
          <p:nvPr/>
        </p:nvCxnSpPr>
        <p:spPr>
          <a:xfrm>
            <a:off x="2015294" y="4765297"/>
            <a:ext cx="1512168" cy="72008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cxnSpLocks/>
            <a:stCxn id="8" idx="6"/>
          </p:cNvCxnSpPr>
          <p:nvPr/>
        </p:nvCxnSpPr>
        <p:spPr>
          <a:xfrm flipV="1">
            <a:off x="2015294" y="4621281"/>
            <a:ext cx="1512168" cy="86409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cxnSpLocks/>
            <a:stCxn id="8" idx="6"/>
          </p:cNvCxnSpPr>
          <p:nvPr/>
        </p:nvCxnSpPr>
        <p:spPr>
          <a:xfrm>
            <a:off x="2015294" y="5485377"/>
            <a:ext cx="1512168" cy="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cxnSpLocks/>
            <a:stCxn id="9" idx="6"/>
          </p:cNvCxnSpPr>
          <p:nvPr/>
        </p:nvCxnSpPr>
        <p:spPr>
          <a:xfrm flipV="1">
            <a:off x="2015294" y="4621281"/>
            <a:ext cx="1512168" cy="158417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cxnSpLocks/>
            <a:stCxn id="9" idx="6"/>
          </p:cNvCxnSpPr>
          <p:nvPr/>
        </p:nvCxnSpPr>
        <p:spPr>
          <a:xfrm flipV="1">
            <a:off x="2015294" y="5485377"/>
            <a:ext cx="1512168" cy="72008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Text Box 2"/>
          <p:cNvSpPr txBox="1">
            <a:spLocks noChangeArrowheads="1"/>
          </p:cNvSpPr>
          <p:nvPr/>
        </p:nvSpPr>
        <p:spPr bwMode="auto">
          <a:xfrm>
            <a:off x="107504" y="2924944"/>
            <a:ext cx="1512168" cy="1232434"/>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4" name="Text Box 2"/>
              <p:cNvSpPr txBox="1">
                <a:spLocks noChangeArrowheads="1"/>
              </p:cNvSpPr>
              <p:nvPr/>
            </p:nvSpPr>
            <p:spPr bwMode="auto">
              <a:xfrm>
                <a:off x="835063" y="4399012"/>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2000" b="1" i="1" smtClean="0">
                          <a:solidFill>
                            <a:prstClr val="black"/>
                          </a:solidFill>
                          <a:latin typeface="Cambria Math"/>
                          <a:cs typeface="Calibri" panose="020F0502020204030204" pitchFamily="34" charset="0"/>
                        </a:rPr>
                        <m:t>𝒙</m:t>
                      </m:r>
                    </m:oMath>
                  </m:oMathPara>
                </a14:m>
                <a:endParaRPr lang="en-US" sz="2000" b="1" dirty="0">
                  <a:solidFill>
                    <a:prstClr val="black"/>
                  </a:solidFill>
                  <a:latin typeface="Calibri" panose="020F0502020204030204" pitchFamily="34" charset="0"/>
                  <a:cs typeface="Calibri" panose="020F0502020204030204" pitchFamily="34" charset="0"/>
                </a:endParaRPr>
              </a:p>
            </p:txBody>
          </p:sp>
        </mc:Choice>
        <mc:Fallback xmlns="">
          <p:sp>
            <p:nvSpPr>
              <p:cNvPr id="44" name="Text Box 2"/>
              <p:cNvSpPr txBox="1">
                <a:spLocks noRot="1" noChangeAspect="1" noMove="1" noResize="1" noEditPoints="1" noAdjustHandles="1" noChangeArrowheads="1" noChangeShapeType="1" noTextEdit="1"/>
              </p:cNvSpPr>
              <p:nvPr/>
            </p:nvSpPr>
            <p:spPr bwMode="auto">
              <a:xfrm>
                <a:off x="835063" y="4399012"/>
                <a:ext cx="647650" cy="965182"/>
              </a:xfrm>
              <a:prstGeom prst="rect">
                <a:avLst/>
              </a:prstGeom>
              <a:blipFill>
                <a:blip r:embed="rId5"/>
                <a:stretch>
                  <a:fillRect/>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 Box 2"/>
              <p:cNvSpPr txBox="1">
                <a:spLocks noChangeArrowheads="1"/>
              </p:cNvSpPr>
              <p:nvPr/>
            </p:nvSpPr>
            <p:spPr bwMode="auto">
              <a:xfrm>
                <a:off x="2519772" y="4376179"/>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sz="2800" b="1" i="1" smtClean="0">
                              <a:solidFill>
                                <a:prstClr val="black"/>
                              </a:solidFill>
                              <a:latin typeface="Cambria Math" panose="02040503050406030204" pitchFamily="18" charset="0"/>
                              <a:cs typeface="Calibri" panose="020F0502020204030204" pitchFamily="34" charset="0"/>
                            </a:rPr>
                          </m:ctrlPr>
                        </m:sSupPr>
                        <m:e>
                          <m:r>
                            <a:rPr lang="de-DE" sz="2800" b="1" i="0" smtClean="0">
                              <a:solidFill>
                                <a:prstClr val="black"/>
                              </a:solidFill>
                              <a:latin typeface="Cambria Math"/>
                              <a:cs typeface="Calibri" panose="020F0502020204030204" pitchFamily="34" charset="0"/>
                            </a:rPr>
                            <m:t>𝐖</m:t>
                          </m:r>
                        </m:e>
                        <m:sup>
                          <m:r>
                            <a:rPr lang="de-DE" sz="2800" b="1" i="0" smtClean="0">
                              <a:solidFill>
                                <a:prstClr val="black"/>
                              </a:solidFill>
                              <a:latin typeface="Cambria Math"/>
                              <a:cs typeface="Calibri" panose="020F0502020204030204" pitchFamily="34" charset="0"/>
                            </a:rPr>
                            <m:t>(</m:t>
                          </m:r>
                          <m:r>
                            <a:rPr lang="de-DE" sz="2800" b="1" i="0" smtClean="0">
                              <a:solidFill>
                                <a:prstClr val="black"/>
                              </a:solidFill>
                              <a:latin typeface="Cambria Math"/>
                              <a:cs typeface="Calibri" panose="020F0502020204030204" pitchFamily="34" charset="0"/>
                            </a:rPr>
                            <m:t>𝟏</m:t>
                          </m:r>
                          <m:r>
                            <a:rPr lang="de-DE" sz="2800" b="1" i="0" smtClean="0">
                              <a:solidFill>
                                <a:prstClr val="black"/>
                              </a:solidFill>
                              <a:latin typeface="Cambria Math"/>
                              <a:cs typeface="Calibri" panose="020F0502020204030204" pitchFamily="34" charset="0"/>
                            </a:rPr>
                            <m:t>)</m:t>
                          </m:r>
                        </m:sup>
                      </m:sSup>
                    </m:oMath>
                  </m:oMathPara>
                </a14:m>
                <a:endParaRPr lang="de-DE" sz="2800"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1100" b="1" i="0" smtClean="0">
                          <a:solidFill>
                            <a:prstClr val="black"/>
                          </a:solidFill>
                          <a:latin typeface="Cambria Math"/>
                          <a:cs typeface="Calibri" panose="020F0502020204030204" pitchFamily="34" charset="0"/>
                        </a:rPr>
                        <m:t>𝐧</m:t>
                      </m:r>
                      <m:r>
                        <a:rPr lang="de-DE" sz="1100" b="1" i="0" smtClean="0">
                          <a:solidFill>
                            <a:prstClr val="black"/>
                          </a:solidFill>
                          <a:latin typeface="Cambria Math"/>
                          <a:cs typeface="Calibri" panose="020F0502020204030204" pitchFamily="34" charset="0"/>
                        </a:rPr>
                        <m:t>×</m:t>
                      </m:r>
                      <m:sSub>
                        <m:sSubPr>
                          <m:ctrlPr>
                            <a:rPr lang="de-DE" sz="1100" b="1" i="1" smtClean="0">
                              <a:solidFill>
                                <a:prstClr val="black"/>
                              </a:solidFill>
                              <a:latin typeface="Cambria Math" panose="02040503050406030204" pitchFamily="18" charset="0"/>
                              <a:cs typeface="Calibri" panose="020F0502020204030204" pitchFamily="34" charset="0"/>
                            </a:rPr>
                          </m:ctrlPr>
                        </m:sSubPr>
                        <m:e>
                          <m:r>
                            <a:rPr lang="de-DE" sz="1100" b="1" i="0" smtClean="0">
                              <a:solidFill>
                                <a:prstClr val="black"/>
                              </a:solidFill>
                              <a:latin typeface="Cambria Math"/>
                              <a:cs typeface="Calibri" panose="020F0502020204030204" pitchFamily="34" charset="0"/>
                            </a:rPr>
                            <m:t>𝐡</m:t>
                          </m:r>
                        </m:e>
                        <m:sub>
                          <m:r>
                            <a:rPr lang="de-DE" sz="1100" b="1" i="0" smtClean="0">
                              <a:solidFill>
                                <a:prstClr val="black"/>
                              </a:solidFill>
                              <a:latin typeface="Cambria Math"/>
                              <a:cs typeface="Calibri" panose="020F0502020204030204" pitchFamily="34" charset="0"/>
                            </a:rPr>
                            <m:t>𝟏</m:t>
                          </m:r>
                        </m:sub>
                      </m:sSub>
                    </m:oMath>
                  </m:oMathPara>
                </a14:m>
                <a:endParaRPr lang="en-US" sz="1100" b="1" dirty="0">
                  <a:solidFill>
                    <a:prstClr val="black"/>
                  </a:solidFill>
                  <a:latin typeface="Calibri" panose="020F0502020204030204" pitchFamily="34" charset="0"/>
                  <a:cs typeface="Calibri" panose="020F0502020204030204" pitchFamily="34" charset="0"/>
                </a:endParaRPr>
              </a:p>
            </p:txBody>
          </p:sp>
        </mc:Choice>
        <mc:Fallback xmlns="">
          <p:sp>
            <p:nvSpPr>
              <p:cNvPr id="34" name="Text Box 2"/>
              <p:cNvSpPr txBox="1">
                <a:spLocks noRot="1" noChangeAspect="1" noMove="1" noResize="1" noEditPoints="1" noAdjustHandles="1" noChangeArrowheads="1" noChangeShapeType="1" noTextEdit="1"/>
              </p:cNvSpPr>
              <p:nvPr/>
            </p:nvSpPr>
            <p:spPr bwMode="auto">
              <a:xfrm>
                <a:off x="2519772" y="4376179"/>
                <a:ext cx="647650" cy="965182"/>
              </a:xfrm>
              <a:prstGeom prst="rect">
                <a:avLst/>
              </a:prstGeom>
              <a:blipFill>
                <a:blip r:embed="rId6"/>
                <a:stretch>
                  <a:fillRect l="-3846" r="-46154"/>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Ellipse 35"/>
              <p:cNvSpPr/>
              <p:nvPr/>
            </p:nvSpPr>
            <p:spPr>
              <a:xfrm>
                <a:off x="5004048" y="3221274"/>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36" name="Ellipse 35"/>
              <p:cNvSpPr>
                <a:spLocks noRot="1" noChangeAspect="1" noMove="1" noResize="1" noEditPoints="1" noAdjustHandles="1" noChangeArrowheads="1" noChangeShapeType="1" noTextEdit="1"/>
              </p:cNvSpPr>
              <p:nvPr/>
            </p:nvSpPr>
            <p:spPr>
              <a:xfrm>
                <a:off x="5004048" y="3221274"/>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Ellipse 37"/>
              <p:cNvSpPr/>
              <p:nvPr/>
            </p:nvSpPr>
            <p:spPr>
              <a:xfrm>
                <a:off x="5004048" y="4085370"/>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38" name="Ellipse 37"/>
              <p:cNvSpPr>
                <a:spLocks noRot="1" noChangeAspect="1" noMove="1" noResize="1" noEditPoints="1" noAdjustHandles="1" noChangeArrowheads="1" noChangeShapeType="1" noTextEdit="1"/>
              </p:cNvSpPr>
              <p:nvPr/>
            </p:nvSpPr>
            <p:spPr>
              <a:xfrm>
                <a:off x="5004048" y="4085370"/>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Ellipse 39"/>
              <p:cNvSpPr/>
              <p:nvPr/>
            </p:nvSpPr>
            <p:spPr>
              <a:xfrm>
                <a:off x="5004048" y="4949466"/>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40" name="Ellipse 39"/>
              <p:cNvSpPr>
                <a:spLocks noRot="1" noChangeAspect="1" noMove="1" noResize="1" noEditPoints="1" noAdjustHandles="1" noChangeArrowheads="1" noChangeShapeType="1" noTextEdit="1"/>
              </p:cNvSpPr>
              <p:nvPr/>
            </p:nvSpPr>
            <p:spPr>
              <a:xfrm>
                <a:off x="5004048" y="4949466"/>
                <a:ext cx="504056" cy="432048"/>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Ellipse 41"/>
              <p:cNvSpPr/>
              <p:nvPr/>
            </p:nvSpPr>
            <p:spPr>
              <a:xfrm>
                <a:off x="5004048" y="5741554"/>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92D050"/>
                          </a:solidFill>
                          <a:latin typeface="Cambria Math"/>
                        </a:rPr>
                        <m:t>𝜏</m:t>
                      </m:r>
                    </m:oMath>
                  </m:oMathPara>
                </a14:m>
                <a:endParaRPr lang="de-DE" dirty="0">
                  <a:solidFill>
                    <a:srgbClr val="92D050"/>
                  </a:solidFill>
                </a:endParaRPr>
              </a:p>
            </p:txBody>
          </p:sp>
        </mc:Choice>
        <mc:Fallback xmlns="">
          <p:sp>
            <p:nvSpPr>
              <p:cNvPr id="42" name="Ellipse 41"/>
              <p:cNvSpPr>
                <a:spLocks noRot="1" noChangeAspect="1" noMove="1" noResize="1" noEditPoints="1" noAdjustHandles="1" noChangeArrowheads="1" noChangeShapeType="1" noTextEdit="1"/>
              </p:cNvSpPr>
              <p:nvPr/>
            </p:nvSpPr>
            <p:spPr>
              <a:xfrm>
                <a:off x="5004048" y="5741554"/>
                <a:ext cx="504056" cy="432048"/>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Ellipse 44"/>
              <p:cNvSpPr/>
              <p:nvPr/>
            </p:nvSpPr>
            <p:spPr>
              <a:xfrm>
                <a:off x="6660232" y="4733442"/>
                <a:ext cx="504056" cy="4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C00000"/>
                          </a:solidFill>
                          <a:latin typeface="Cambria Math"/>
                        </a:rPr>
                        <m:t>𝜓</m:t>
                      </m:r>
                    </m:oMath>
                  </m:oMathPara>
                </a14:m>
                <a:endParaRPr lang="de-DE" dirty="0">
                  <a:solidFill>
                    <a:srgbClr val="C00000"/>
                  </a:solidFill>
                </a:endParaRPr>
              </a:p>
            </p:txBody>
          </p:sp>
        </mc:Choice>
        <mc:Fallback xmlns="">
          <p:sp>
            <p:nvSpPr>
              <p:cNvPr id="45" name="Ellipse 44"/>
              <p:cNvSpPr>
                <a:spLocks noRot="1" noChangeAspect="1" noMove="1" noResize="1" noEditPoints="1" noAdjustHandles="1" noChangeArrowheads="1" noChangeShapeType="1" noTextEdit="1"/>
              </p:cNvSpPr>
              <p:nvPr/>
            </p:nvSpPr>
            <p:spPr>
              <a:xfrm>
                <a:off x="6660232" y="4733442"/>
                <a:ext cx="504056" cy="432048"/>
              </a:xfrm>
              <a:prstGeom prst="ellipse">
                <a:avLst/>
              </a:prstGeom>
              <a:blipFill>
                <a:blip r:embed="rId9"/>
                <a:stretch>
                  <a:fillRect b="-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Ellipse 45"/>
              <p:cNvSpPr/>
              <p:nvPr/>
            </p:nvSpPr>
            <p:spPr>
              <a:xfrm>
                <a:off x="6660232" y="3725330"/>
                <a:ext cx="504056" cy="4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smtClean="0">
                          <a:solidFill>
                            <a:srgbClr val="C00000"/>
                          </a:solidFill>
                          <a:latin typeface="Cambria Math"/>
                        </a:rPr>
                        <m:t>𝜓</m:t>
                      </m:r>
                    </m:oMath>
                  </m:oMathPara>
                </a14:m>
                <a:endParaRPr lang="de-DE" dirty="0">
                  <a:solidFill>
                    <a:srgbClr val="C00000"/>
                  </a:solidFill>
                </a:endParaRPr>
              </a:p>
            </p:txBody>
          </p:sp>
        </mc:Choice>
        <mc:Fallback xmlns="">
          <p:sp>
            <p:nvSpPr>
              <p:cNvPr id="46" name="Ellipse 45"/>
              <p:cNvSpPr>
                <a:spLocks noRot="1" noChangeAspect="1" noMove="1" noResize="1" noEditPoints="1" noAdjustHandles="1" noChangeArrowheads="1" noChangeShapeType="1" noTextEdit="1"/>
              </p:cNvSpPr>
              <p:nvPr/>
            </p:nvSpPr>
            <p:spPr>
              <a:xfrm>
                <a:off x="6660232" y="3725330"/>
                <a:ext cx="504056" cy="432048"/>
              </a:xfrm>
              <a:prstGeom prst="ellipse">
                <a:avLst/>
              </a:prstGeom>
              <a:blipFill>
                <a:blip r:embed="rId10"/>
                <a:stretch>
                  <a:fillRect b="-2857"/>
                </a:stretch>
              </a:blipFill>
              <a:ln>
                <a:noFill/>
              </a:ln>
            </p:spPr>
            <p:txBody>
              <a:bodyPr/>
              <a:lstStyle/>
              <a:p>
                <a:r>
                  <a:rPr lang="en-US">
                    <a:noFill/>
                  </a:rPr>
                  <a:t> </a:t>
                </a:r>
              </a:p>
            </p:txBody>
          </p:sp>
        </mc:Fallback>
      </mc:AlternateContent>
      <p:cxnSp>
        <p:nvCxnSpPr>
          <p:cNvPr id="22" name="Gerade Verbindung mit Pfeil 21"/>
          <p:cNvCxnSpPr>
            <a:stCxn id="10" idx="6"/>
            <a:endCxn id="36" idx="2"/>
          </p:cNvCxnSpPr>
          <p:nvPr/>
        </p:nvCxnSpPr>
        <p:spPr>
          <a:xfrm flipV="1">
            <a:off x="4031518" y="3437298"/>
            <a:ext cx="972530" cy="391895"/>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a:stCxn id="10" idx="6"/>
            <a:endCxn id="38" idx="2"/>
          </p:cNvCxnSpPr>
          <p:nvPr/>
        </p:nvCxnSpPr>
        <p:spPr>
          <a:xfrm>
            <a:off x="4031518" y="3829193"/>
            <a:ext cx="972530" cy="472201"/>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Gerade Verbindung mit Pfeil 46"/>
          <p:cNvCxnSpPr>
            <a:stCxn id="10" idx="6"/>
            <a:endCxn id="40" idx="2"/>
          </p:cNvCxnSpPr>
          <p:nvPr/>
        </p:nvCxnSpPr>
        <p:spPr>
          <a:xfrm>
            <a:off x="4031518" y="3829193"/>
            <a:ext cx="972530" cy="133629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a:stCxn id="10" idx="6"/>
            <a:endCxn id="42" idx="2"/>
          </p:cNvCxnSpPr>
          <p:nvPr/>
        </p:nvCxnSpPr>
        <p:spPr>
          <a:xfrm>
            <a:off x="4031518" y="3829193"/>
            <a:ext cx="972530" cy="2128385"/>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cxnSpLocks/>
            <a:stCxn id="30" idx="6"/>
            <a:endCxn id="36" idx="2"/>
          </p:cNvCxnSpPr>
          <p:nvPr/>
        </p:nvCxnSpPr>
        <p:spPr>
          <a:xfrm flipV="1">
            <a:off x="4031518" y="3437298"/>
            <a:ext cx="972530" cy="1183983"/>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a:cxnSpLocks/>
            <a:stCxn id="30" idx="6"/>
            <a:endCxn id="38" idx="2"/>
          </p:cNvCxnSpPr>
          <p:nvPr/>
        </p:nvCxnSpPr>
        <p:spPr>
          <a:xfrm flipV="1">
            <a:off x="4031518" y="4301394"/>
            <a:ext cx="972530" cy="31988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cxnSpLocks/>
            <a:stCxn id="30" idx="6"/>
            <a:endCxn id="40" idx="2"/>
          </p:cNvCxnSpPr>
          <p:nvPr/>
        </p:nvCxnSpPr>
        <p:spPr>
          <a:xfrm>
            <a:off x="4031518" y="4621281"/>
            <a:ext cx="972530" cy="544209"/>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Gerade Verbindung mit Pfeil 58"/>
          <p:cNvCxnSpPr>
            <a:cxnSpLocks/>
            <a:stCxn id="30" idx="6"/>
            <a:endCxn id="42" idx="2"/>
          </p:cNvCxnSpPr>
          <p:nvPr/>
        </p:nvCxnSpPr>
        <p:spPr>
          <a:xfrm>
            <a:off x="4031518" y="4621281"/>
            <a:ext cx="972530" cy="133629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a:stCxn id="32" idx="6"/>
            <a:endCxn id="36" idx="2"/>
          </p:cNvCxnSpPr>
          <p:nvPr/>
        </p:nvCxnSpPr>
        <p:spPr>
          <a:xfrm flipV="1">
            <a:off x="4031518" y="3437298"/>
            <a:ext cx="972530" cy="2048079"/>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32" idx="6"/>
            <a:endCxn id="38" idx="2"/>
          </p:cNvCxnSpPr>
          <p:nvPr/>
        </p:nvCxnSpPr>
        <p:spPr>
          <a:xfrm flipV="1">
            <a:off x="4031518" y="4301394"/>
            <a:ext cx="972530" cy="1183983"/>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a:stCxn id="32" idx="6"/>
            <a:endCxn id="40" idx="2"/>
          </p:cNvCxnSpPr>
          <p:nvPr/>
        </p:nvCxnSpPr>
        <p:spPr>
          <a:xfrm flipV="1">
            <a:off x="4031518" y="5165490"/>
            <a:ext cx="972530" cy="31988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Gerade Verbindung mit Pfeil 66"/>
          <p:cNvCxnSpPr>
            <a:stCxn id="32" idx="6"/>
            <a:endCxn id="42" idx="2"/>
          </p:cNvCxnSpPr>
          <p:nvPr/>
        </p:nvCxnSpPr>
        <p:spPr>
          <a:xfrm>
            <a:off x="4031518" y="5485377"/>
            <a:ext cx="972530" cy="472201"/>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Gerade Verbindung mit Pfeil 69"/>
          <p:cNvCxnSpPr>
            <a:stCxn id="36" idx="6"/>
            <a:endCxn id="46" idx="2"/>
          </p:cNvCxnSpPr>
          <p:nvPr/>
        </p:nvCxnSpPr>
        <p:spPr>
          <a:xfrm>
            <a:off x="5508104" y="3437298"/>
            <a:ext cx="1152128" cy="50405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Gerade Verbindung mit Pfeil 71"/>
          <p:cNvCxnSpPr>
            <a:stCxn id="36" idx="6"/>
            <a:endCxn id="45" idx="2"/>
          </p:cNvCxnSpPr>
          <p:nvPr/>
        </p:nvCxnSpPr>
        <p:spPr>
          <a:xfrm>
            <a:off x="5508104" y="3437298"/>
            <a:ext cx="1152128" cy="1512168"/>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Gerade Verbindung mit Pfeil 73"/>
          <p:cNvCxnSpPr>
            <a:stCxn id="38" idx="6"/>
            <a:endCxn id="46" idx="2"/>
          </p:cNvCxnSpPr>
          <p:nvPr/>
        </p:nvCxnSpPr>
        <p:spPr>
          <a:xfrm flipV="1">
            <a:off x="5508104" y="3941354"/>
            <a:ext cx="1152128" cy="36004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a:stCxn id="38" idx="6"/>
            <a:endCxn id="45" idx="2"/>
          </p:cNvCxnSpPr>
          <p:nvPr/>
        </p:nvCxnSpPr>
        <p:spPr>
          <a:xfrm>
            <a:off x="5508104" y="4301394"/>
            <a:ext cx="1152128" cy="64807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Gerade Verbindung mit Pfeil 77"/>
          <p:cNvCxnSpPr>
            <a:stCxn id="40" idx="6"/>
            <a:endCxn id="46" idx="2"/>
          </p:cNvCxnSpPr>
          <p:nvPr/>
        </p:nvCxnSpPr>
        <p:spPr>
          <a:xfrm flipV="1">
            <a:off x="5508104" y="3941354"/>
            <a:ext cx="1152128" cy="122413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Gerade Verbindung mit Pfeil 79"/>
          <p:cNvCxnSpPr>
            <a:stCxn id="40" idx="6"/>
            <a:endCxn id="45" idx="2"/>
          </p:cNvCxnSpPr>
          <p:nvPr/>
        </p:nvCxnSpPr>
        <p:spPr>
          <a:xfrm flipV="1">
            <a:off x="5508104" y="4949466"/>
            <a:ext cx="1152128" cy="2160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Gerade Verbindung mit Pfeil 81"/>
          <p:cNvCxnSpPr>
            <a:stCxn id="42" idx="6"/>
            <a:endCxn id="46" idx="2"/>
          </p:cNvCxnSpPr>
          <p:nvPr/>
        </p:nvCxnSpPr>
        <p:spPr>
          <a:xfrm flipV="1">
            <a:off x="5508104" y="3941354"/>
            <a:ext cx="1152128" cy="20162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Gerade Verbindung mit Pfeil 83"/>
          <p:cNvCxnSpPr>
            <a:stCxn id="42" idx="6"/>
            <a:endCxn id="45" idx="2"/>
          </p:cNvCxnSpPr>
          <p:nvPr/>
        </p:nvCxnSpPr>
        <p:spPr>
          <a:xfrm flipV="1">
            <a:off x="5508104" y="4949466"/>
            <a:ext cx="1152128" cy="100811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Gerade Verbindung mit Pfeil 90"/>
          <p:cNvCxnSpPr/>
          <p:nvPr/>
        </p:nvCxnSpPr>
        <p:spPr>
          <a:xfrm>
            <a:off x="1043608" y="3469153"/>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Gerade Verbindung mit Pfeil 93"/>
          <p:cNvCxnSpPr/>
          <p:nvPr/>
        </p:nvCxnSpPr>
        <p:spPr>
          <a:xfrm>
            <a:off x="1043608" y="4085370"/>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5" name="Gerade Verbindung mit Pfeil 94"/>
          <p:cNvCxnSpPr/>
          <p:nvPr/>
        </p:nvCxnSpPr>
        <p:spPr>
          <a:xfrm>
            <a:off x="1036551" y="473344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Gerade Verbindung mit Pfeil 95"/>
          <p:cNvCxnSpPr/>
          <p:nvPr/>
        </p:nvCxnSpPr>
        <p:spPr>
          <a:xfrm>
            <a:off x="1043608" y="545352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Gerade Verbindung mit Pfeil 96"/>
          <p:cNvCxnSpPr/>
          <p:nvPr/>
        </p:nvCxnSpPr>
        <p:spPr>
          <a:xfrm>
            <a:off x="1043608" y="617360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Gerade Verbindung mit Pfeil 97"/>
          <p:cNvCxnSpPr/>
          <p:nvPr/>
        </p:nvCxnSpPr>
        <p:spPr>
          <a:xfrm>
            <a:off x="7164288" y="3941354"/>
            <a:ext cx="439105" cy="0"/>
          </a:xfrm>
          <a:prstGeom prst="straightConnector1">
            <a:avLst/>
          </a:prstGeom>
          <a:ln>
            <a:noFill/>
            <a:tailEnd type="arrow"/>
          </a:ln>
        </p:spPr>
        <p:style>
          <a:lnRef idx="1">
            <a:schemeClr val="accent1"/>
          </a:lnRef>
          <a:fillRef idx="0">
            <a:schemeClr val="accent1"/>
          </a:fillRef>
          <a:effectRef idx="0">
            <a:schemeClr val="accent1"/>
          </a:effectRef>
          <a:fontRef idx="minor">
            <a:schemeClr val="tx1"/>
          </a:fontRef>
        </p:style>
      </p:cxnSp>
      <p:cxnSp>
        <p:nvCxnSpPr>
          <p:cNvPr id="99" name="Gerade Verbindung mit Pfeil 98"/>
          <p:cNvCxnSpPr/>
          <p:nvPr/>
        </p:nvCxnSpPr>
        <p:spPr>
          <a:xfrm>
            <a:off x="7164288" y="4949466"/>
            <a:ext cx="439105" cy="0"/>
          </a:xfrm>
          <a:prstGeom prst="straightConnector1">
            <a:avLst/>
          </a:prstGeom>
          <a:ln>
            <a:no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 Box 2"/>
              <p:cNvSpPr txBox="1">
                <a:spLocks noChangeArrowheads="1"/>
              </p:cNvSpPr>
              <p:nvPr/>
            </p:nvSpPr>
            <p:spPr bwMode="auto">
              <a:xfrm>
                <a:off x="4211960" y="4354714"/>
                <a:ext cx="702289"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sz="2800" b="1" i="1" smtClean="0">
                              <a:solidFill>
                                <a:prstClr val="black"/>
                              </a:solidFill>
                              <a:latin typeface="Cambria Math" panose="02040503050406030204" pitchFamily="18" charset="0"/>
                              <a:cs typeface="Calibri" panose="020F0502020204030204" pitchFamily="34" charset="0"/>
                            </a:rPr>
                          </m:ctrlPr>
                        </m:sSupPr>
                        <m:e>
                          <m:r>
                            <a:rPr lang="de-DE" sz="2800" b="1" i="0" smtClean="0">
                              <a:solidFill>
                                <a:prstClr val="black"/>
                              </a:solidFill>
                              <a:latin typeface="Cambria Math"/>
                              <a:cs typeface="Calibri" panose="020F0502020204030204" pitchFamily="34" charset="0"/>
                            </a:rPr>
                            <m:t>𝐖</m:t>
                          </m:r>
                        </m:e>
                        <m:sup>
                          <m:r>
                            <a:rPr lang="de-DE" sz="2800" b="1" i="0" smtClean="0">
                              <a:solidFill>
                                <a:prstClr val="black"/>
                              </a:solidFill>
                              <a:latin typeface="Cambria Math"/>
                              <a:cs typeface="Calibri" panose="020F0502020204030204" pitchFamily="34" charset="0"/>
                            </a:rPr>
                            <m:t>(</m:t>
                          </m:r>
                          <m:r>
                            <a:rPr lang="de-DE" sz="2800" b="1" i="0" smtClean="0">
                              <a:solidFill>
                                <a:prstClr val="black"/>
                              </a:solidFill>
                              <a:latin typeface="Cambria Math"/>
                              <a:cs typeface="Calibri" panose="020F0502020204030204" pitchFamily="34" charset="0"/>
                            </a:rPr>
                            <m:t>𝟐</m:t>
                          </m:r>
                          <m:r>
                            <a:rPr lang="de-DE" sz="2800" b="1" i="0" smtClean="0">
                              <a:solidFill>
                                <a:prstClr val="black"/>
                              </a:solidFill>
                              <a:latin typeface="Cambria Math"/>
                              <a:cs typeface="Calibri" panose="020F0502020204030204" pitchFamily="34" charset="0"/>
                            </a:rPr>
                            <m:t>)</m:t>
                          </m:r>
                        </m:sup>
                      </m:sSup>
                    </m:oMath>
                  </m:oMathPara>
                </a14:m>
                <a:endParaRPr lang="de-DE" sz="2800"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1050" b="1" i="1" smtClean="0">
                              <a:solidFill>
                                <a:prstClr val="black"/>
                              </a:solidFill>
                              <a:latin typeface="Cambria Math" panose="02040503050406030204" pitchFamily="18" charset="0"/>
                              <a:cs typeface="Calibri" panose="020F0502020204030204" pitchFamily="34" charset="0"/>
                            </a:rPr>
                          </m:ctrlPr>
                        </m:sSubPr>
                        <m:e>
                          <m:r>
                            <a:rPr lang="de-DE" sz="1050" b="1" i="0" smtClean="0">
                              <a:solidFill>
                                <a:prstClr val="black"/>
                              </a:solidFill>
                              <a:latin typeface="Cambria Math"/>
                              <a:cs typeface="Calibri" panose="020F0502020204030204" pitchFamily="34" charset="0"/>
                            </a:rPr>
                            <m:t>𝐡</m:t>
                          </m:r>
                        </m:e>
                        <m:sub>
                          <m:r>
                            <a:rPr lang="de-DE" sz="1050" b="1" i="0" smtClean="0">
                              <a:solidFill>
                                <a:prstClr val="black"/>
                              </a:solidFill>
                              <a:latin typeface="Cambria Math"/>
                              <a:cs typeface="Calibri" panose="020F0502020204030204" pitchFamily="34" charset="0"/>
                            </a:rPr>
                            <m:t>𝟏</m:t>
                          </m:r>
                        </m:sub>
                      </m:sSub>
                      <m:r>
                        <a:rPr lang="de-DE" sz="1050" b="1" i="0" smtClean="0">
                          <a:solidFill>
                            <a:prstClr val="black"/>
                          </a:solidFill>
                          <a:latin typeface="Cambria Math"/>
                          <a:cs typeface="Calibri" panose="020F0502020204030204" pitchFamily="34" charset="0"/>
                        </a:rPr>
                        <m:t>×</m:t>
                      </m:r>
                      <m:sSub>
                        <m:sSubPr>
                          <m:ctrlPr>
                            <a:rPr lang="de-DE" sz="1050" b="1" i="1" smtClean="0">
                              <a:solidFill>
                                <a:prstClr val="black"/>
                              </a:solidFill>
                              <a:latin typeface="Cambria Math" panose="02040503050406030204" pitchFamily="18" charset="0"/>
                              <a:cs typeface="Calibri" panose="020F0502020204030204" pitchFamily="34" charset="0"/>
                            </a:rPr>
                          </m:ctrlPr>
                        </m:sSubPr>
                        <m:e>
                          <m:r>
                            <a:rPr lang="de-DE" sz="1050" b="1" i="0" smtClean="0">
                              <a:solidFill>
                                <a:prstClr val="black"/>
                              </a:solidFill>
                              <a:latin typeface="Cambria Math"/>
                              <a:cs typeface="Calibri" panose="020F0502020204030204" pitchFamily="34" charset="0"/>
                            </a:rPr>
                            <m:t>𝐡</m:t>
                          </m:r>
                        </m:e>
                        <m:sub>
                          <m:r>
                            <a:rPr lang="de-DE" sz="1050" b="1" i="0" smtClean="0">
                              <a:solidFill>
                                <a:prstClr val="black"/>
                              </a:solidFill>
                              <a:latin typeface="Cambria Math"/>
                              <a:cs typeface="Calibri" panose="020F0502020204030204" pitchFamily="34" charset="0"/>
                            </a:rPr>
                            <m:t>𝟐</m:t>
                          </m:r>
                        </m:sub>
                      </m:sSub>
                    </m:oMath>
                  </m:oMathPara>
                </a14:m>
                <a:endParaRPr lang="en-US" sz="1050" b="1" dirty="0">
                  <a:solidFill>
                    <a:prstClr val="black"/>
                  </a:solidFill>
                  <a:latin typeface="Calibri" panose="020F0502020204030204" pitchFamily="34" charset="0"/>
                  <a:cs typeface="Calibri" panose="020F0502020204030204" pitchFamily="34" charset="0"/>
                </a:endParaRPr>
              </a:p>
            </p:txBody>
          </p:sp>
        </mc:Choice>
        <mc:Fallback xmlns="">
          <p:sp>
            <p:nvSpPr>
              <p:cNvPr id="100" name="Text Box 2"/>
              <p:cNvSpPr txBox="1">
                <a:spLocks noRot="1" noChangeAspect="1" noMove="1" noResize="1" noEditPoints="1" noAdjustHandles="1" noChangeArrowheads="1" noChangeShapeType="1" noTextEdit="1"/>
              </p:cNvSpPr>
              <p:nvPr/>
            </p:nvSpPr>
            <p:spPr bwMode="auto">
              <a:xfrm>
                <a:off x="4211960" y="4354714"/>
                <a:ext cx="702289" cy="965182"/>
              </a:xfrm>
              <a:prstGeom prst="rect">
                <a:avLst/>
              </a:prstGeom>
              <a:blipFill>
                <a:blip r:embed="rId11"/>
                <a:stretch>
                  <a:fillRect l="-3571" r="-33929"/>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 Box 2"/>
              <p:cNvSpPr txBox="1">
                <a:spLocks noChangeArrowheads="1"/>
              </p:cNvSpPr>
              <p:nvPr/>
            </p:nvSpPr>
            <p:spPr bwMode="auto">
              <a:xfrm>
                <a:off x="5724128" y="4344324"/>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sz="2800" b="1" i="1" smtClean="0">
                              <a:solidFill>
                                <a:prstClr val="black"/>
                              </a:solidFill>
                              <a:latin typeface="Cambria Math" panose="02040503050406030204" pitchFamily="18" charset="0"/>
                              <a:cs typeface="Calibri" panose="020F0502020204030204" pitchFamily="34" charset="0"/>
                            </a:rPr>
                          </m:ctrlPr>
                        </m:sSupPr>
                        <m:e>
                          <m:r>
                            <a:rPr lang="de-DE" sz="2800" b="1" i="0" smtClean="0">
                              <a:solidFill>
                                <a:prstClr val="black"/>
                              </a:solidFill>
                              <a:latin typeface="Cambria Math"/>
                              <a:cs typeface="Calibri" panose="020F0502020204030204" pitchFamily="34" charset="0"/>
                            </a:rPr>
                            <m:t>𝐖</m:t>
                          </m:r>
                        </m:e>
                        <m:sup>
                          <m:r>
                            <a:rPr lang="de-DE" sz="2800" b="1" i="0" smtClean="0">
                              <a:solidFill>
                                <a:prstClr val="black"/>
                              </a:solidFill>
                              <a:latin typeface="Cambria Math"/>
                              <a:cs typeface="Calibri" panose="020F0502020204030204" pitchFamily="34" charset="0"/>
                            </a:rPr>
                            <m:t>(</m:t>
                          </m:r>
                          <m:r>
                            <a:rPr lang="de-DE" sz="2800" b="1" i="0" smtClean="0">
                              <a:solidFill>
                                <a:prstClr val="black"/>
                              </a:solidFill>
                              <a:latin typeface="Cambria Math"/>
                              <a:cs typeface="Calibri" panose="020F0502020204030204" pitchFamily="34" charset="0"/>
                            </a:rPr>
                            <m:t>𝟑</m:t>
                          </m:r>
                          <m:r>
                            <a:rPr lang="de-DE" sz="2800" b="1" i="0" smtClean="0">
                              <a:solidFill>
                                <a:prstClr val="black"/>
                              </a:solidFill>
                              <a:latin typeface="Cambria Math"/>
                              <a:cs typeface="Calibri" panose="020F0502020204030204" pitchFamily="34" charset="0"/>
                            </a:rPr>
                            <m:t>)</m:t>
                          </m:r>
                        </m:sup>
                      </m:sSup>
                    </m:oMath>
                  </m:oMathPara>
                </a14:m>
                <a:endParaRPr lang="de-DE" sz="2800"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1100" b="1" i="1" smtClean="0">
                              <a:solidFill>
                                <a:prstClr val="black"/>
                              </a:solidFill>
                              <a:latin typeface="Cambria Math" panose="02040503050406030204" pitchFamily="18" charset="0"/>
                              <a:cs typeface="Calibri" panose="020F0502020204030204" pitchFamily="34" charset="0"/>
                            </a:rPr>
                          </m:ctrlPr>
                        </m:sSubPr>
                        <m:e>
                          <m:r>
                            <a:rPr lang="de-DE" sz="1100" b="1" i="0" smtClean="0">
                              <a:solidFill>
                                <a:prstClr val="black"/>
                              </a:solidFill>
                              <a:latin typeface="Cambria Math"/>
                              <a:cs typeface="Calibri" panose="020F0502020204030204" pitchFamily="34" charset="0"/>
                            </a:rPr>
                            <m:t>𝐡</m:t>
                          </m:r>
                        </m:e>
                        <m:sub>
                          <m:r>
                            <a:rPr lang="de-DE" sz="1100" b="1" i="0" smtClean="0">
                              <a:solidFill>
                                <a:prstClr val="black"/>
                              </a:solidFill>
                              <a:latin typeface="Cambria Math"/>
                              <a:cs typeface="Calibri" panose="020F0502020204030204" pitchFamily="34" charset="0"/>
                            </a:rPr>
                            <m:t>𝟐</m:t>
                          </m:r>
                        </m:sub>
                      </m:sSub>
                      <m:r>
                        <a:rPr lang="de-DE" sz="1100" b="1" i="0" smtClean="0">
                          <a:solidFill>
                            <a:prstClr val="black"/>
                          </a:solidFill>
                          <a:latin typeface="Cambria Math"/>
                          <a:cs typeface="Calibri" panose="020F0502020204030204" pitchFamily="34" charset="0"/>
                        </a:rPr>
                        <m:t>×</m:t>
                      </m:r>
                      <m:r>
                        <a:rPr lang="de-DE" sz="1100" b="1" i="0" smtClean="0">
                          <a:solidFill>
                            <a:prstClr val="black"/>
                          </a:solidFill>
                          <a:latin typeface="Cambria Math"/>
                          <a:cs typeface="Calibri" panose="020F0502020204030204" pitchFamily="34" charset="0"/>
                        </a:rPr>
                        <m:t>𝐦</m:t>
                      </m:r>
                    </m:oMath>
                  </m:oMathPara>
                </a14:m>
                <a:endParaRPr lang="en-US" sz="1100" b="1" dirty="0">
                  <a:solidFill>
                    <a:prstClr val="black"/>
                  </a:solidFill>
                  <a:latin typeface="Calibri" panose="020F0502020204030204" pitchFamily="34" charset="0"/>
                  <a:cs typeface="Calibri" panose="020F0502020204030204" pitchFamily="34" charset="0"/>
                </a:endParaRPr>
              </a:p>
            </p:txBody>
          </p:sp>
        </mc:Choice>
        <mc:Fallback xmlns="">
          <p:sp>
            <p:nvSpPr>
              <p:cNvPr id="101" name="Text Box 2"/>
              <p:cNvSpPr txBox="1">
                <a:spLocks noRot="1" noChangeAspect="1" noMove="1" noResize="1" noEditPoints="1" noAdjustHandles="1" noChangeArrowheads="1" noChangeShapeType="1" noTextEdit="1"/>
              </p:cNvSpPr>
              <p:nvPr/>
            </p:nvSpPr>
            <p:spPr bwMode="auto">
              <a:xfrm>
                <a:off x="5724128" y="4344324"/>
                <a:ext cx="647650" cy="965182"/>
              </a:xfrm>
              <a:prstGeom prst="rect">
                <a:avLst/>
              </a:prstGeom>
              <a:blipFill>
                <a:blip r:embed="rId12"/>
                <a:stretch>
                  <a:fillRect l="-3846" r="-44231"/>
                </a:stretch>
              </a:blipFill>
              <a:ln w="9525">
                <a:noFill/>
                <a:round/>
                <a:headEnd/>
                <a:tailEnd/>
              </a:ln>
            </p:spPr>
            <p:txBody>
              <a:bodyPr/>
              <a:lstStyle/>
              <a:p>
                <a:r>
                  <a:rPr lang="en-US">
                    <a:noFill/>
                  </a:rPr>
                  <a:t> </a:t>
                </a:r>
              </a:p>
            </p:txBody>
          </p:sp>
        </mc:Fallback>
      </mc:AlternateContent>
    </p:spTree>
    <p:extLst>
      <p:ext uri="{BB962C8B-B14F-4D97-AF65-F5344CB8AC3E}">
        <p14:creationId xmlns:p14="http://schemas.microsoft.com/office/powerpoint/2010/main" val="388421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AD952E-D36B-4F42-98D7-4EC7A6BC442C}"/>
              </a:ext>
            </a:extLst>
          </p:cNvPr>
          <p:cNvSpPr>
            <a:spLocks noGrp="1"/>
          </p:cNvSpPr>
          <p:nvPr>
            <p:ph type="title"/>
          </p:nvPr>
        </p:nvSpPr>
        <p:spPr/>
        <p:txBody>
          <a:bodyPr/>
          <a:lstStyle/>
          <a:p>
            <a:r>
              <a:rPr lang="en-US" dirty="0"/>
              <a:t>How do we evaluate the result?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E5DB9748-87D9-484F-B0D4-71A87DABE7C3}"/>
                  </a:ext>
                </a:extLst>
              </p:cNvPr>
              <p:cNvSpPr>
                <a:spLocks noGrp="1"/>
              </p:cNvSpPr>
              <p:nvPr>
                <p:ph idx="1"/>
              </p:nvPr>
            </p:nvSpPr>
            <p:spPr/>
            <p:txBody>
              <a:bodyPr/>
              <a:lstStyle/>
              <a:p>
                <a:pPr>
                  <a:buFont typeface="Arial" panose="020B0604020202020204" pitchFamily="34" charset="0"/>
                  <a:buChar char="•"/>
                </a:pPr>
                <a:r>
                  <a:rPr lang="en-US" dirty="0"/>
                  <a:t>Similar to other machine learning models:</a:t>
                </a:r>
              </a:p>
              <a:p>
                <a:pPr>
                  <a:buFont typeface="Arial" panose="020B0604020202020204" pitchFamily="34" charset="0"/>
                  <a:buChar char="•"/>
                </a:pPr>
                <a:r>
                  <a:rPr lang="en-US" b="1" dirty="0">
                    <a:solidFill>
                      <a:schemeClr val="accent6"/>
                    </a:solidFill>
                    <a:latin typeface="Cambria Math"/>
                  </a:rPr>
                  <a:t>x</a:t>
                </a:r>
                <a:r>
                  <a:rPr lang="en-US" dirty="0"/>
                  <a:t> is the input, </a:t>
                </a:r>
                <a:r>
                  <a:rPr lang="en-US" b="1" dirty="0">
                    <a:solidFill>
                      <a:schemeClr val="accent6"/>
                    </a:solidFill>
                    <a:latin typeface="Cambria Math"/>
                  </a:rPr>
                  <a:t>f </a:t>
                </a:r>
                <a:r>
                  <a:rPr lang="en-US" dirty="0"/>
                  <a:t>is our model (network structure), </a:t>
                </a:r>
                <a14:m>
                  <m:oMath xmlns:m="http://schemas.openxmlformats.org/officeDocument/2006/math">
                    <m:r>
                      <a:rPr lang="de-DE" b="1">
                        <a:solidFill>
                          <a:schemeClr val="accent6"/>
                        </a:solidFill>
                        <a:latin typeface="Cambria Math"/>
                      </a:rPr>
                      <m:t>𝛉</m:t>
                    </m:r>
                  </m:oMath>
                </a14:m>
                <a:r>
                  <a:rPr lang="en-US" dirty="0"/>
                  <a:t> are the parameters that need to be optimized (weights), </a:t>
                </a:r>
                <a:r>
                  <a:rPr lang="en-US" b="1" dirty="0">
                    <a:solidFill>
                      <a:schemeClr val="accent6"/>
                    </a:solidFill>
                    <a:latin typeface="Cambria Math"/>
                  </a:rPr>
                  <a:t>t </a:t>
                </a:r>
                <a:r>
                  <a:rPr lang="en-US" dirty="0"/>
                  <a:t>is the true output value in the training data </a:t>
                </a:r>
                <a:r>
                  <a:rPr lang="en-US" b="1" dirty="0">
                    <a:solidFill>
                      <a:schemeClr val="accent6"/>
                    </a:solidFill>
                    <a:latin typeface="Cambria Math"/>
                  </a:rPr>
                  <a:t>T</a:t>
                </a:r>
                <a:r>
                  <a:rPr lang="en-US" dirty="0"/>
                  <a:t>.</a:t>
                </a:r>
              </a:p>
              <a:p>
                <a:pPr>
                  <a:buFont typeface="Arial" panose="020B0604020202020204" pitchFamily="34" charset="0"/>
                  <a:buChar char="•"/>
                </a:pPr>
                <a14:m>
                  <m:oMath xmlns:m="http://schemas.openxmlformats.org/officeDocument/2006/math">
                    <m:nary>
                      <m:naryPr>
                        <m:chr m:val="∑"/>
                        <m:supHide m:val="on"/>
                        <m:ctrlPr>
                          <a:rPr lang="de-DE" b="1" i="1" smtClean="0">
                            <a:solidFill>
                              <a:schemeClr val="accent6"/>
                            </a:solidFill>
                            <a:latin typeface="Cambria Math" panose="02040503050406030204" pitchFamily="18" charset="0"/>
                          </a:rPr>
                        </m:ctrlPr>
                      </m:naryPr>
                      <m:sub>
                        <m:d>
                          <m:dPr>
                            <m:ctrlPr>
                              <a:rPr lang="de-DE" b="1" i="1">
                                <a:solidFill>
                                  <a:schemeClr val="accent6"/>
                                </a:solidFill>
                                <a:latin typeface="Cambria Math" panose="02040503050406030204" pitchFamily="18" charset="0"/>
                              </a:rPr>
                            </m:ctrlPr>
                          </m:dPr>
                          <m:e>
                            <m:r>
                              <m:rPr>
                                <m:brk m:alnAt="7"/>
                              </m:rPr>
                              <a:rPr lang="de-DE" b="1" i="0">
                                <a:solidFill>
                                  <a:schemeClr val="accent6"/>
                                </a:solidFill>
                                <a:latin typeface="Cambria Math"/>
                              </a:rPr>
                              <m:t>𝐱</m:t>
                            </m:r>
                            <m:r>
                              <a:rPr lang="de-DE" b="1" i="0">
                                <a:solidFill>
                                  <a:schemeClr val="accent6"/>
                                </a:solidFill>
                                <a:latin typeface="Cambria Math"/>
                              </a:rPr>
                              <m:t>,</m:t>
                            </m:r>
                            <m:r>
                              <a:rPr lang="de-DE" b="1" i="0">
                                <a:solidFill>
                                  <a:schemeClr val="accent6"/>
                                </a:solidFill>
                                <a:latin typeface="Cambria Math"/>
                              </a:rPr>
                              <m:t>𝐭</m:t>
                            </m:r>
                          </m:e>
                        </m:d>
                        <m:r>
                          <m:rPr>
                            <m:brk m:alnAt="7"/>
                          </m:rPr>
                          <a:rPr lang="de-DE" b="1" i="0">
                            <a:solidFill>
                              <a:schemeClr val="accent6"/>
                            </a:solidFill>
                            <a:latin typeface="Cambria Math"/>
                          </a:rPr>
                          <m:t>∈</m:t>
                        </m:r>
                        <m:r>
                          <a:rPr lang="de-DE" b="1" i="0">
                            <a:solidFill>
                              <a:schemeClr val="accent6"/>
                            </a:solidFill>
                            <a:latin typeface="Cambria Math"/>
                          </a:rPr>
                          <m:t>𝐓</m:t>
                        </m:r>
                      </m:sub>
                      <m:sup/>
                      <m:e>
                        <m:sSup>
                          <m:sSupPr>
                            <m:ctrlPr>
                              <a:rPr lang="de-DE" b="1" i="1">
                                <a:solidFill>
                                  <a:schemeClr val="accent6"/>
                                </a:solidFill>
                                <a:latin typeface="Cambria Math" panose="02040503050406030204" pitchFamily="18" charset="0"/>
                              </a:rPr>
                            </m:ctrlPr>
                          </m:sSupPr>
                          <m:e>
                            <m:d>
                              <m:dPr>
                                <m:ctrlPr>
                                  <a:rPr lang="de-DE" b="1" i="1">
                                    <a:solidFill>
                                      <a:schemeClr val="accent6"/>
                                    </a:solidFill>
                                    <a:latin typeface="Cambria Math" panose="02040503050406030204" pitchFamily="18" charset="0"/>
                                  </a:rPr>
                                </m:ctrlPr>
                              </m:dPr>
                              <m:e>
                                <m:r>
                                  <a:rPr lang="de-DE" b="1" i="0">
                                    <a:solidFill>
                                      <a:schemeClr val="accent6"/>
                                    </a:solidFill>
                                    <a:latin typeface="Cambria Math"/>
                                  </a:rPr>
                                  <m:t>𝐭</m:t>
                                </m:r>
                                <m:r>
                                  <a:rPr lang="de-DE" b="1" i="0" smtClean="0">
                                    <a:solidFill>
                                      <a:schemeClr val="accent6"/>
                                    </a:solidFill>
                                    <a:latin typeface="Cambria Math" panose="02040503050406030204" pitchFamily="18" charset="0"/>
                                  </a:rPr>
                                  <m:t>−</m:t>
                                </m:r>
                                <m:sSub>
                                  <m:sSubPr>
                                    <m:ctrlPr>
                                      <a:rPr lang="de-DE" b="1" i="1">
                                        <a:solidFill>
                                          <a:schemeClr val="accent6"/>
                                        </a:solidFill>
                                        <a:latin typeface="Cambria Math" panose="02040503050406030204" pitchFamily="18" charset="0"/>
                                      </a:rPr>
                                    </m:ctrlPr>
                                  </m:sSubPr>
                                  <m:e>
                                    <m:r>
                                      <a:rPr lang="de-DE" b="1">
                                        <a:solidFill>
                                          <a:schemeClr val="accent6"/>
                                        </a:solidFill>
                                        <a:latin typeface="Cambria Math"/>
                                      </a:rPr>
                                      <m:t>𝐟</m:t>
                                    </m:r>
                                  </m:e>
                                  <m:sub>
                                    <m:r>
                                      <a:rPr lang="de-DE" b="1">
                                        <a:solidFill>
                                          <a:schemeClr val="accent6"/>
                                        </a:solidFill>
                                        <a:latin typeface="Cambria Math"/>
                                      </a:rPr>
                                      <m:t>𝛉</m:t>
                                    </m:r>
                                  </m:sub>
                                </m:sSub>
                                <m:d>
                                  <m:dPr>
                                    <m:ctrlPr>
                                      <a:rPr lang="de-DE" b="1" i="1">
                                        <a:solidFill>
                                          <a:schemeClr val="accent6"/>
                                        </a:solidFill>
                                        <a:latin typeface="Cambria Math" panose="02040503050406030204" pitchFamily="18" charset="0"/>
                                      </a:rPr>
                                    </m:ctrlPr>
                                  </m:dPr>
                                  <m:e>
                                    <m:r>
                                      <a:rPr lang="de-DE" b="1">
                                        <a:solidFill>
                                          <a:schemeClr val="accent6"/>
                                        </a:solidFill>
                                        <a:latin typeface="Cambria Math"/>
                                      </a:rPr>
                                      <m:t>𝐱</m:t>
                                    </m:r>
                                  </m:e>
                                </m:d>
                              </m:e>
                            </m:d>
                          </m:e>
                          <m:sup>
                            <m:r>
                              <a:rPr lang="de-DE" b="1" i="0">
                                <a:solidFill>
                                  <a:schemeClr val="accent6"/>
                                </a:solidFill>
                                <a:latin typeface="Cambria Math"/>
                              </a:rPr>
                              <m:t>𝟐</m:t>
                            </m:r>
                          </m:sup>
                        </m:sSup>
                        <m:r>
                          <a:rPr lang="de-DE" b="1" i="0">
                            <a:solidFill>
                              <a:schemeClr val="accent6"/>
                            </a:solidFill>
                            <a:latin typeface="Cambria Math"/>
                          </a:rPr>
                          <m:t> </m:t>
                        </m:r>
                      </m:e>
                    </m:nary>
                  </m:oMath>
                </a14:m>
                <a:endParaRPr lang="en-US" b="1" dirty="0"/>
              </a:p>
              <a:p>
                <a:pPr>
                  <a:buFont typeface="Arial" panose="020B0604020202020204" pitchFamily="34" charset="0"/>
                  <a:buChar char="•"/>
                </a:pPr>
                <a:endParaRPr lang="en-US" dirty="0"/>
              </a:p>
              <a:p>
                <a:pPr marL="331787" indent="-342900">
                  <a:spcBef>
                    <a:spcPts val="4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ym typeface="Wingdings" pitchFamily="2" charset="2"/>
                  </a:rPr>
                  <a:t>This is called the square loss for each predicted </a:t>
                </a:r>
                <a:r>
                  <a:rPr lang="en-US" b="1" dirty="0">
                    <a:solidFill>
                      <a:schemeClr val="accent6"/>
                    </a:solidFill>
                    <a:latin typeface="Cambria Math"/>
                    <a:ea typeface="+mn-ea"/>
                    <a:cs typeface="+mn-cs"/>
                    <a:sym typeface="Wingdings" pitchFamily="2" charset="2"/>
                  </a:rPr>
                  <a:t>y</a:t>
                </a:r>
                <a:r>
                  <a:rPr lang="en-US" dirty="0">
                    <a:sym typeface="Wingdings" pitchFamily="2" charset="2"/>
                  </a:rPr>
                  <a:t>: 	</a:t>
                </a:r>
                <a:br>
                  <a:rPr lang="en-US" b="1" dirty="0">
                    <a:solidFill>
                      <a:schemeClr val="accent6"/>
                    </a:solidFill>
                    <a:latin typeface="Cambria Math" panose="02040503050406030204" pitchFamily="18" charset="0"/>
                    <a:ea typeface="Cambria Math" panose="02040503050406030204" pitchFamily="18" charset="0"/>
                    <a:sym typeface="Wingdings" pitchFamily="2" charset="2"/>
                  </a:rPr>
                </a:br>
                <a14:m>
                  <m:oMath xmlns:m="http://schemas.openxmlformats.org/officeDocument/2006/math">
                    <m:r>
                      <a:rPr lang="de-DE" b="1" i="0">
                        <a:solidFill>
                          <a:schemeClr val="accent6"/>
                        </a:solidFill>
                        <a:latin typeface="Cambria Math" panose="02040503050406030204" pitchFamily="18" charset="0"/>
                        <a:ea typeface="Cambria Math" panose="02040503050406030204" pitchFamily="18" charset="0"/>
                      </a:rPr>
                      <m:t>ℓ</m:t>
                    </m:r>
                    <m:d>
                      <m:dPr>
                        <m:ctrlPr>
                          <a:rPr lang="de-DE" b="1" i="1">
                            <a:solidFill>
                              <a:schemeClr val="accent6"/>
                            </a:solidFill>
                            <a:latin typeface="Cambria Math" panose="02040503050406030204" pitchFamily="18" charset="0"/>
                            <a:ea typeface="Cambria Math" panose="02040503050406030204" pitchFamily="18" charset="0"/>
                          </a:rPr>
                        </m:ctrlPr>
                      </m:dPr>
                      <m:e>
                        <m:r>
                          <a:rPr lang="de-DE" b="1" i="0">
                            <a:solidFill>
                              <a:schemeClr val="accent6"/>
                            </a:solidFill>
                            <a:latin typeface="Cambria Math" panose="02040503050406030204" pitchFamily="18" charset="0"/>
                            <a:ea typeface="Cambria Math" panose="02040503050406030204" pitchFamily="18" charset="0"/>
                          </a:rPr>
                          <m:t>𝐭</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𝐲</m:t>
                        </m:r>
                      </m:e>
                    </m:d>
                    <m:r>
                      <a:rPr lang="de-DE" b="1" i="0">
                        <a:solidFill>
                          <a:schemeClr val="accent6"/>
                        </a:solidFill>
                        <a:latin typeface="Cambria Math" panose="02040503050406030204" pitchFamily="18" charset="0"/>
                        <a:ea typeface="Cambria Math" panose="02040503050406030204" pitchFamily="18" charset="0"/>
                      </a:rPr>
                      <m:t>=</m:t>
                    </m:r>
                    <m:sSup>
                      <m:sSupPr>
                        <m:ctrlPr>
                          <a:rPr lang="de-DE" b="1" i="1">
                            <a:solidFill>
                              <a:schemeClr val="accent6"/>
                            </a:solidFill>
                            <a:latin typeface="Cambria Math" panose="02040503050406030204" pitchFamily="18" charset="0"/>
                            <a:ea typeface="Cambria Math" panose="02040503050406030204" pitchFamily="18" charset="0"/>
                          </a:rPr>
                        </m:ctrlPr>
                      </m:sSupPr>
                      <m:e>
                        <m:d>
                          <m:dPr>
                            <m:ctrlPr>
                              <a:rPr lang="de-DE" b="1" i="1">
                                <a:solidFill>
                                  <a:schemeClr val="accent6"/>
                                </a:solidFill>
                                <a:latin typeface="Cambria Math" panose="02040503050406030204" pitchFamily="18" charset="0"/>
                                <a:ea typeface="Cambria Math" panose="02040503050406030204" pitchFamily="18" charset="0"/>
                              </a:rPr>
                            </m:ctrlPr>
                          </m:dPr>
                          <m:e>
                            <m:r>
                              <a:rPr lang="de-DE" b="1" i="0">
                                <a:solidFill>
                                  <a:schemeClr val="accent6"/>
                                </a:solidFill>
                                <a:latin typeface="Cambria Math" panose="02040503050406030204" pitchFamily="18" charset="0"/>
                                <a:ea typeface="Cambria Math" panose="02040503050406030204" pitchFamily="18" charset="0"/>
                              </a:rPr>
                              <m:t>𝐭</m:t>
                            </m:r>
                            <m:r>
                              <a:rPr lang="de-DE" b="1" i="0" smtClean="0">
                                <a:solidFill>
                                  <a:schemeClr val="accent6"/>
                                </a:solidFill>
                                <a:latin typeface="Cambria Math" panose="02040503050406030204" pitchFamily="18" charset="0"/>
                                <a:ea typeface="Cambria Math" panose="02040503050406030204" pitchFamily="18" charset="0"/>
                              </a:rPr>
                              <m:t>−</m:t>
                            </m:r>
                            <m:r>
                              <a:rPr lang="de-DE" b="1" i="0" smtClean="0">
                                <a:solidFill>
                                  <a:schemeClr val="accent6"/>
                                </a:solidFill>
                                <a:latin typeface="Cambria Math" panose="02040503050406030204" pitchFamily="18" charset="0"/>
                                <a:ea typeface="Cambria Math" panose="02040503050406030204" pitchFamily="18" charset="0"/>
                              </a:rPr>
                              <m:t>𝐲</m:t>
                            </m:r>
                          </m:e>
                        </m:d>
                      </m:e>
                      <m:sup>
                        <m:r>
                          <a:rPr lang="de-DE" b="1" i="0">
                            <a:solidFill>
                              <a:schemeClr val="accent6"/>
                            </a:solidFill>
                            <a:latin typeface="Cambria Math" panose="02040503050406030204" pitchFamily="18" charset="0"/>
                            <a:ea typeface="Cambria Math" panose="02040503050406030204" pitchFamily="18" charset="0"/>
                          </a:rPr>
                          <m:t>𝟐</m:t>
                        </m:r>
                      </m:sup>
                    </m:sSup>
                  </m:oMath>
                </a14:m>
                <a:endParaRPr lang="de-DE" b="1" dirty="0">
                  <a:solidFill>
                    <a:prstClr val="black"/>
                  </a:solidFill>
                  <a:latin typeface="Cambria Math" panose="02040503050406030204" pitchFamily="18" charset="0"/>
                  <a:ea typeface="Cambria Math" panose="02040503050406030204" pitchFamily="18" charset="0"/>
                </a:endParaRPr>
              </a:p>
              <a:p>
                <a:pPr marL="512762" lvl="1" indent="-342900">
                  <a:spcBef>
                    <a:spcPts val="4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sz="2200" dirty="0">
                  <a:solidFill>
                    <a:prstClr val="black"/>
                  </a:solidFill>
                </a:endParaRPr>
              </a:p>
              <a:p>
                <a:pPr>
                  <a:spcBef>
                    <a:spcPts val="4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ym typeface="Wingdings" pitchFamily="2" charset="2"/>
                  </a:rPr>
                  <a:t>If </a:t>
                </a:r>
                <a:r>
                  <a:rPr lang="en-US" b="1" dirty="0">
                    <a:solidFill>
                      <a:schemeClr val="accent6"/>
                    </a:solidFill>
                    <a:latin typeface="Cambria Math"/>
                    <a:sym typeface="Wingdings" pitchFamily="2" charset="2"/>
                  </a:rPr>
                  <a:t>y</a:t>
                </a:r>
                <a:r>
                  <a:rPr lang="en-US" dirty="0">
                    <a:sym typeface="Wingdings" pitchFamily="2" charset="2"/>
                  </a:rPr>
                  <a:t> and </a:t>
                </a:r>
                <a:r>
                  <a:rPr lang="en-US" b="1" dirty="0">
                    <a:solidFill>
                      <a:schemeClr val="accent6"/>
                    </a:solidFill>
                    <a:latin typeface="Cambria Math"/>
                    <a:sym typeface="Wingdings" pitchFamily="2" charset="2"/>
                  </a:rPr>
                  <a:t>t</a:t>
                </a:r>
                <a:r>
                  <a:rPr lang="en-US" dirty="0">
                    <a:sym typeface="Wingdings" pitchFamily="2" charset="2"/>
                  </a:rPr>
                  <a:t> are vectors  multi-dimensional square loss </a:t>
                </a:r>
                <a:r>
                  <a:rPr lang="de-DE" dirty="0">
                    <a:solidFill>
                      <a:prstClr val="black"/>
                    </a:solidFill>
                  </a:rPr>
                  <a:t>:</a:t>
                </a:r>
              </a:p>
              <a:p>
                <a:pPr marL="169862" lvl="1" indent="0">
                  <a:spcBef>
                    <a:spcPts val="4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2400" b="1">
                          <a:solidFill>
                            <a:schemeClr val="accent6"/>
                          </a:solidFill>
                          <a:latin typeface="Cambria Math" panose="02040503050406030204" pitchFamily="18" charset="0"/>
                          <a:ea typeface="Cambria Math" panose="02040503050406030204" pitchFamily="18" charset="0"/>
                        </a:rPr>
                        <m:t>ℓ</m:t>
                      </m:r>
                      <m:d>
                        <m:dPr>
                          <m:ctrlPr>
                            <a:rPr lang="de-DE" sz="2400" b="1" i="1">
                              <a:solidFill>
                                <a:schemeClr val="accent6"/>
                              </a:solidFill>
                              <a:latin typeface="Cambria Math" panose="02040503050406030204" pitchFamily="18" charset="0"/>
                              <a:ea typeface="Cambria Math" panose="02040503050406030204" pitchFamily="18" charset="0"/>
                            </a:rPr>
                          </m:ctrlPr>
                        </m:dPr>
                        <m:e>
                          <m:r>
                            <a:rPr lang="de-DE" sz="2400" b="1">
                              <a:solidFill>
                                <a:schemeClr val="accent6"/>
                              </a:solidFill>
                              <a:latin typeface="Cambria Math" panose="02040503050406030204" pitchFamily="18" charset="0"/>
                              <a:ea typeface="Cambria Math" panose="02040503050406030204" pitchFamily="18" charset="0"/>
                            </a:rPr>
                            <m:t>𝐭</m:t>
                          </m:r>
                          <m:r>
                            <a:rPr lang="de-DE" sz="2400" b="1">
                              <a:solidFill>
                                <a:schemeClr val="accent6"/>
                              </a:solidFill>
                              <a:latin typeface="Cambria Math" panose="02040503050406030204" pitchFamily="18" charset="0"/>
                              <a:ea typeface="Cambria Math" panose="02040503050406030204" pitchFamily="18" charset="0"/>
                            </a:rPr>
                            <m:t>,</m:t>
                          </m:r>
                          <m:r>
                            <a:rPr lang="de-DE" sz="2400" b="1">
                              <a:solidFill>
                                <a:schemeClr val="accent6"/>
                              </a:solidFill>
                              <a:latin typeface="Cambria Math" panose="02040503050406030204" pitchFamily="18" charset="0"/>
                              <a:ea typeface="Cambria Math" panose="02040503050406030204" pitchFamily="18" charset="0"/>
                            </a:rPr>
                            <m:t>𝐲</m:t>
                          </m:r>
                        </m:e>
                      </m:d>
                      <m:r>
                        <a:rPr lang="de-DE" sz="2400" b="1">
                          <a:solidFill>
                            <a:schemeClr val="accent6"/>
                          </a:solidFill>
                          <a:latin typeface="Cambria Math" panose="02040503050406030204" pitchFamily="18" charset="0"/>
                          <a:ea typeface="Cambria Math" panose="02040503050406030204" pitchFamily="18" charset="0"/>
                        </a:rPr>
                        <m:t>=</m:t>
                      </m:r>
                      <m:r>
                        <a:rPr lang="de-DE" sz="2400" b="1" i="1">
                          <a:solidFill>
                            <a:schemeClr val="accent6"/>
                          </a:solidFill>
                          <a:latin typeface="Cambria Math" panose="02040503050406030204" pitchFamily="18" charset="0"/>
                          <a:ea typeface="Cambria Math" panose="02040503050406030204" pitchFamily="18" charset="0"/>
                        </a:rPr>
                        <m:t> </m:t>
                      </m:r>
                      <m:sSup>
                        <m:sSupPr>
                          <m:ctrlPr>
                            <a:rPr lang="de-DE" sz="2200" b="1" i="1">
                              <a:solidFill>
                                <a:schemeClr val="accent6"/>
                              </a:solidFill>
                              <a:latin typeface="Cambria Math" panose="02040503050406030204" pitchFamily="18" charset="0"/>
                              <a:ea typeface="+mn-ea"/>
                              <a:cs typeface="+mn-cs"/>
                            </a:rPr>
                          </m:ctrlPr>
                        </m:sSupPr>
                        <m:e>
                          <m:d>
                            <m:dPr>
                              <m:begChr m:val="|"/>
                              <m:endChr m:val="|"/>
                              <m:ctrlPr>
                                <a:rPr lang="de-DE" sz="2200" b="1" i="1">
                                  <a:solidFill>
                                    <a:schemeClr val="accent6"/>
                                  </a:solidFill>
                                  <a:latin typeface="Cambria Math" panose="02040503050406030204" pitchFamily="18" charset="0"/>
                                  <a:ea typeface="+mn-ea"/>
                                  <a:cs typeface="+mn-cs"/>
                                </a:rPr>
                              </m:ctrlPr>
                            </m:dPr>
                            <m:e>
                              <m:d>
                                <m:dPr>
                                  <m:begChr m:val="|"/>
                                  <m:endChr m:val="|"/>
                                  <m:ctrlPr>
                                    <a:rPr lang="de-DE" sz="2200" b="1" i="1">
                                      <a:solidFill>
                                        <a:schemeClr val="accent6"/>
                                      </a:solidFill>
                                      <a:latin typeface="Cambria Math" panose="02040503050406030204" pitchFamily="18" charset="0"/>
                                      <a:ea typeface="+mn-ea"/>
                                      <a:cs typeface="+mn-cs"/>
                                    </a:rPr>
                                  </m:ctrlPr>
                                </m:dPr>
                                <m:e>
                                  <m:r>
                                    <a:rPr lang="de-DE" sz="2200" b="1" i="0">
                                      <a:solidFill>
                                        <a:schemeClr val="accent6"/>
                                      </a:solidFill>
                                      <a:latin typeface="Cambria Math" panose="02040503050406030204" pitchFamily="18" charset="0"/>
                                      <a:ea typeface="+mn-ea"/>
                                      <a:cs typeface="+mn-cs"/>
                                    </a:rPr>
                                    <m:t>𝐭</m:t>
                                  </m:r>
                                  <m:r>
                                    <a:rPr lang="de-DE" sz="2200" b="1" i="0" smtClean="0">
                                      <a:solidFill>
                                        <a:schemeClr val="accent6"/>
                                      </a:solidFill>
                                      <a:latin typeface="Cambria Math" panose="02040503050406030204" pitchFamily="18" charset="0"/>
                                      <a:ea typeface="+mn-ea"/>
                                      <a:cs typeface="+mn-cs"/>
                                    </a:rPr>
                                    <m:t> −</m:t>
                                  </m:r>
                                  <m:r>
                                    <a:rPr lang="de-DE" sz="2200" b="1" i="0" smtClean="0">
                                      <a:solidFill>
                                        <a:schemeClr val="accent6"/>
                                      </a:solidFill>
                                      <a:latin typeface="Cambria Math" panose="02040503050406030204" pitchFamily="18" charset="0"/>
                                      <a:ea typeface="+mn-ea"/>
                                      <a:cs typeface="+mn-cs"/>
                                    </a:rPr>
                                    <m:t>𝐲</m:t>
                                  </m:r>
                                </m:e>
                              </m:d>
                            </m:e>
                          </m:d>
                        </m:e>
                        <m:sup>
                          <m:r>
                            <a:rPr lang="de-DE" sz="2200" b="1" i="0">
                              <a:solidFill>
                                <a:schemeClr val="accent6"/>
                              </a:solidFill>
                              <a:latin typeface="Cambria Math" panose="02040503050406030204" pitchFamily="18" charset="0"/>
                              <a:ea typeface="+mn-ea"/>
                              <a:cs typeface="+mn-cs"/>
                            </a:rPr>
                            <m:t>𝟐</m:t>
                          </m:r>
                        </m:sup>
                      </m:sSup>
                    </m:oMath>
                  </m:oMathPara>
                </a14:m>
                <a:endParaRPr lang="en-US" sz="2200" b="1" dirty="0">
                  <a:solidFill>
                    <a:schemeClr val="accent6"/>
                  </a:solidFill>
                  <a:latin typeface="Cambria Math" panose="02040503050406030204" pitchFamily="18" charset="0"/>
                  <a:ea typeface="+mn-ea"/>
                  <a:cs typeface="+mn-cs"/>
                </a:endParaRPr>
              </a:p>
              <a:p>
                <a:pPr marL="0" indent="0">
                  <a:buNone/>
                </a:pPr>
                <a:endParaRPr lang="en-US" dirty="0"/>
              </a:p>
            </p:txBody>
          </p:sp>
        </mc:Choice>
        <mc:Fallback xmlns="">
          <p:sp>
            <p:nvSpPr>
              <p:cNvPr id="3" name="Inhaltsplatzhalter 2">
                <a:extLst>
                  <a:ext uri="{FF2B5EF4-FFF2-40B4-BE49-F238E27FC236}">
                    <a16:creationId xmlns:a16="http://schemas.microsoft.com/office/drawing/2014/main" id="{E5DB9748-87D9-484F-B0D4-71A87DABE7C3}"/>
                  </a:ext>
                </a:extLst>
              </p:cNvPr>
              <p:cNvSpPr>
                <a:spLocks noGrp="1" noRot="1" noChangeAspect="1" noMove="1" noResize="1" noEditPoints="1" noAdjustHandles="1" noChangeArrowheads="1" noChangeShapeType="1" noTextEdit="1"/>
              </p:cNvSpPr>
              <p:nvPr>
                <p:ph idx="1"/>
              </p:nvPr>
            </p:nvSpPr>
            <p:spPr>
              <a:blipFill>
                <a:blip r:embed="rId2"/>
                <a:stretch>
                  <a:fillRect l="-1762" t="-1370" b="-144521"/>
                </a:stretch>
              </a:blipFill>
            </p:spPr>
            <p:txBody>
              <a:bodyPr/>
              <a:lstStyle/>
              <a:p>
                <a:r>
                  <a:rPr lang="en-US">
                    <a:noFill/>
                  </a:rPr>
                  <a:t> </a:t>
                </a:r>
              </a:p>
            </p:txBody>
          </p:sp>
        </mc:Fallback>
      </mc:AlternateContent>
    </p:spTree>
    <p:extLst>
      <p:ext uri="{BB962C8B-B14F-4D97-AF65-F5344CB8AC3E}">
        <p14:creationId xmlns:p14="http://schemas.microsoft.com/office/powerpoint/2010/main" val="1725855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AE4804-D2EE-7542-A49A-7F7BFA27DDE4}"/>
              </a:ext>
            </a:extLst>
          </p:cNvPr>
          <p:cNvSpPr>
            <a:spLocks noGrp="1"/>
          </p:cNvSpPr>
          <p:nvPr>
            <p:ph type="title"/>
          </p:nvPr>
        </p:nvSpPr>
        <p:spPr/>
        <p:txBody>
          <a:bodyPr/>
          <a:lstStyle/>
          <a:p>
            <a:r>
              <a:rPr lang="en-US" dirty="0"/>
              <a:t>Common loss function</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6AB07ECF-5B69-104C-9426-E9BE3D711954}"/>
                  </a:ext>
                </a:extLst>
              </p:cNvPr>
              <p:cNvSpPr>
                <a:spLocks noGrp="1"/>
              </p:cNvSpPr>
              <p:nvPr>
                <p:ph idx="1"/>
              </p:nvPr>
            </p:nvSpPr>
            <p:spPr/>
            <p:txBody>
              <a:bodyPr/>
              <a:lstStyle/>
              <a:p>
                <a:pPr marL="0" indent="0">
                  <a:buNone/>
                </a:pPr>
                <a:r>
                  <a:rPr lang="en-US" dirty="0"/>
                  <a:t>Cross-entropy loss</a:t>
                </a:r>
              </a:p>
              <a:p>
                <a:pPr>
                  <a:buFont typeface="Arial" panose="020B0604020202020204" pitchFamily="34" charset="0"/>
                  <a:buChar char="•"/>
                </a:pPr>
                <a14:m>
                  <m:oMath xmlns:m="http://schemas.openxmlformats.org/officeDocument/2006/math">
                    <m:r>
                      <a:rPr lang="de-DE" sz="2000" b="1" i="0" smtClean="0">
                        <a:solidFill>
                          <a:schemeClr val="accent6"/>
                        </a:solidFill>
                        <a:latin typeface="Cambria Math"/>
                      </a:rPr>
                      <m:t>ℓ</m:t>
                    </m:r>
                    <m:d>
                      <m:dPr>
                        <m:ctrlPr>
                          <a:rPr lang="de-DE" sz="2000" b="1" i="1">
                            <a:solidFill>
                              <a:schemeClr val="accent6"/>
                            </a:solidFill>
                            <a:latin typeface="Cambria Math" panose="02040503050406030204" pitchFamily="18" charset="0"/>
                          </a:rPr>
                        </m:ctrlPr>
                      </m:dPr>
                      <m:e>
                        <m:r>
                          <a:rPr lang="de-DE" sz="2000" b="1" i="0">
                            <a:solidFill>
                              <a:schemeClr val="accent6"/>
                            </a:solidFill>
                            <a:latin typeface="Cambria Math"/>
                          </a:rPr>
                          <m:t>𝐭</m:t>
                        </m:r>
                        <m:r>
                          <a:rPr lang="de-DE" sz="2000" b="1" i="0">
                            <a:solidFill>
                              <a:schemeClr val="accent6"/>
                            </a:solidFill>
                            <a:latin typeface="Cambria Math"/>
                          </a:rPr>
                          <m:t>,</m:t>
                        </m:r>
                        <m:r>
                          <a:rPr lang="de-DE" sz="2000" b="1" i="0">
                            <a:solidFill>
                              <a:schemeClr val="accent6"/>
                            </a:solidFill>
                            <a:latin typeface="Cambria Math"/>
                          </a:rPr>
                          <m:t>𝐲</m:t>
                        </m:r>
                      </m:e>
                    </m:d>
                    <m:r>
                      <a:rPr lang="de-DE" sz="2000" b="1" i="0">
                        <a:solidFill>
                          <a:schemeClr val="accent6"/>
                        </a:solidFill>
                        <a:latin typeface="Cambria Math"/>
                      </a:rPr>
                      <m:t>=−</m:t>
                    </m:r>
                    <m:nary>
                      <m:naryPr>
                        <m:chr m:val="∑"/>
                        <m:supHide m:val="on"/>
                        <m:ctrlPr>
                          <a:rPr lang="de-DE" sz="2000" b="1" i="1">
                            <a:solidFill>
                              <a:schemeClr val="accent6"/>
                            </a:solidFill>
                            <a:latin typeface="Cambria Math" panose="02040503050406030204" pitchFamily="18" charset="0"/>
                          </a:rPr>
                        </m:ctrlPr>
                      </m:naryPr>
                      <m:sub>
                        <m:r>
                          <a:rPr lang="de-DE" sz="2000" b="1" i="0">
                            <a:solidFill>
                              <a:schemeClr val="accent6"/>
                            </a:solidFill>
                            <a:latin typeface="Cambria Math"/>
                          </a:rPr>
                          <m:t>𝐣</m:t>
                        </m:r>
                      </m:sub>
                      <m:sup/>
                      <m:e>
                        <m:sSub>
                          <m:sSubPr>
                            <m:ctrlPr>
                              <a:rPr lang="de-DE" sz="2000" b="1" i="1" dirty="0">
                                <a:solidFill>
                                  <a:schemeClr val="accent6"/>
                                </a:solidFill>
                                <a:latin typeface="Cambria Math" panose="02040503050406030204" pitchFamily="18" charset="0"/>
                              </a:rPr>
                            </m:ctrlPr>
                          </m:sSubPr>
                          <m:e>
                            <m:r>
                              <a:rPr lang="de-DE" sz="2000" b="1" i="0" dirty="0">
                                <a:solidFill>
                                  <a:schemeClr val="accent6"/>
                                </a:solidFill>
                                <a:latin typeface="Cambria Math"/>
                              </a:rPr>
                              <m:t>𝐭</m:t>
                            </m:r>
                          </m:e>
                          <m:sub>
                            <m:r>
                              <a:rPr lang="de-DE" sz="2000" b="1" i="0" dirty="0">
                                <a:solidFill>
                                  <a:schemeClr val="accent6"/>
                                </a:solidFill>
                                <a:latin typeface="Cambria Math"/>
                              </a:rPr>
                              <m:t>𝐣</m:t>
                            </m:r>
                          </m:sub>
                        </m:sSub>
                        <m:func>
                          <m:funcPr>
                            <m:ctrlPr>
                              <a:rPr lang="de-DE" sz="2000" b="1" i="1" dirty="0" smtClean="0">
                                <a:solidFill>
                                  <a:schemeClr val="accent6"/>
                                </a:solidFill>
                                <a:latin typeface="Cambria Math" panose="02040503050406030204" pitchFamily="18" charset="0"/>
                              </a:rPr>
                            </m:ctrlPr>
                          </m:funcPr>
                          <m:fName>
                            <m:r>
                              <a:rPr lang="de-DE" sz="2000" b="1" i="0" dirty="0" smtClean="0">
                                <a:solidFill>
                                  <a:schemeClr val="accent6"/>
                                </a:solidFill>
                                <a:latin typeface="Cambria Math" panose="02040503050406030204" pitchFamily="18" charset="0"/>
                              </a:rPr>
                              <m:t>𝐥𝐨𝐠</m:t>
                            </m:r>
                          </m:fName>
                          <m:e>
                            <m:d>
                              <m:dPr>
                                <m:ctrlPr>
                                  <a:rPr lang="de-DE" sz="2000" b="1" i="1" dirty="0">
                                    <a:solidFill>
                                      <a:schemeClr val="accent6"/>
                                    </a:solidFill>
                                    <a:latin typeface="Cambria Math" panose="02040503050406030204" pitchFamily="18" charset="0"/>
                                  </a:rPr>
                                </m:ctrlPr>
                              </m:dPr>
                              <m:e>
                                <m:sSub>
                                  <m:sSubPr>
                                    <m:ctrlPr>
                                      <a:rPr lang="de-DE" sz="2000" b="1" i="1" dirty="0">
                                        <a:solidFill>
                                          <a:schemeClr val="accent6"/>
                                        </a:solidFill>
                                        <a:latin typeface="Cambria Math" panose="02040503050406030204" pitchFamily="18" charset="0"/>
                                      </a:rPr>
                                    </m:ctrlPr>
                                  </m:sSubPr>
                                  <m:e>
                                    <m:r>
                                      <a:rPr lang="de-DE" sz="2000" b="1" i="0" dirty="0">
                                        <a:solidFill>
                                          <a:schemeClr val="accent6"/>
                                        </a:solidFill>
                                        <a:latin typeface="Cambria Math"/>
                                      </a:rPr>
                                      <m:t>𝐲</m:t>
                                    </m:r>
                                  </m:e>
                                  <m:sub>
                                    <m:r>
                                      <a:rPr lang="de-DE" sz="2000" b="1" i="0" dirty="0">
                                        <a:solidFill>
                                          <a:schemeClr val="accent6"/>
                                        </a:solidFill>
                                        <a:latin typeface="Cambria Math"/>
                                      </a:rPr>
                                      <m:t>𝐣</m:t>
                                    </m:r>
                                  </m:sub>
                                </m:sSub>
                              </m:e>
                            </m:d>
                          </m:e>
                        </m:func>
                      </m:e>
                    </m:nary>
                  </m:oMath>
                </a14:m>
                <a:endParaRPr lang="de-DE" sz="2000" b="1" dirty="0">
                  <a:solidFill>
                    <a:schemeClr val="accent6"/>
                  </a:solidFill>
                </a:endParaRPr>
              </a:p>
              <a:p>
                <a:pPr>
                  <a:buFont typeface="Arial" panose="020B0604020202020204" pitchFamily="34" charset="0"/>
                  <a:buChar char="•"/>
                </a:pPr>
                <a:endParaRPr lang="en-US" b="1" dirty="0"/>
              </a:p>
              <a:p>
                <a:pPr marL="0" indent="0">
                  <a:spcBef>
                    <a:spcPts val="4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Example: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𝐭</m:t>
                    </m:r>
                    <m:r>
                      <a:rPr lang="de-DE" b="1" i="0" smtClean="0">
                        <a:solidFill>
                          <a:schemeClr val="accent6"/>
                        </a:solidFill>
                        <a:latin typeface="Cambria Math" panose="02040503050406030204" pitchFamily="18" charset="0"/>
                        <a:ea typeface="Cambria Math" panose="02040503050406030204" pitchFamily="18" charset="0"/>
                      </a:rPr>
                      <m:t>=</m:t>
                    </m:r>
                    <m:d>
                      <m:dPr>
                        <m:ctrlPr>
                          <a:rPr lang="de-DE" b="1" i="1">
                            <a:solidFill>
                              <a:schemeClr val="accent6"/>
                            </a:solidFill>
                            <a:latin typeface="Cambria Math" panose="02040503050406030204" pitchFamily="18" charset="0"/>
                            <a:ea typeface="Cambria Math" panose="02040503050406030204" pitchFamily="18" charset="0"/>
                          </a:rPr>
                        </m:ctrlPr>
                      </m:dPr>
                      <m:e>
                        <m:r>
                          <a:rPr lang="de-DE" b="1" i="0">
                            <a:solidFill>
                              <a:schemeClr val="accent6"/>
                            </a:solidFill>
                            <a:latin typeface="Cambria Math" panose="02040503050406030204" pitchFamily="18" charset="0"/>
                            <a:ea typeface="Cambria Math" panose="02040503050406030204" pitchFamily="18" charset="0"/>
                          </a:rPr>
                          <m:t>𝟎</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𝟏</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m:t>
                        </m:r>
                      </m:e>
                    </m:d>
                    <m:r>
                      <a:rPr lang="de-DE" b="1" i="0" smtClean="0">
                        <a:solidFill>
                          <a:schemeClr val="accent6"/>
                        </a:solidFill>
                        <a:latin typeface="Cambria Math" panose="02040503050406030204" pitchFamily="18" charset="0"/>
                        <a:ea typeface="Cambria Math" panose="02040503050406030204" pitchFamily="18" charset="0"/>
                      </a:rPr>
                      <m:t>, </m:t>
                    </m:r>
                    <m:r>
                      <a:rPr lang="de-DE" b="1" i="0">
                        <a:solidFill>
                          <a:schemeClr val="accent6"/>
                        </a:solidFill>
                        <a:latin typeface="Cambria Math" panose="02040503050406030204" pitchFamily="18" charset="0"/>
                        <a:ea typeface="Cambria Math" panose="02040503050406030204" pitchFamily="18" charset="0"/>
                      </a:rPr>
                      <m:t>𝐲</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𝟐𝟓</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𝟑</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𝟒</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𝟎𝟓</m:t>
                    </m:r>
                    <m:r>
                      <a:rPr lang="de-DE" b="1" i="0">
                        <a:solidFill>
                          <a:schemeClr val="accent6"/>
                        </a:solidFill>
                        <a:latin typeface="Cambria Math" panose="02040503050406030204" pitchFamily="18" charset="0"/>
                        <a:ea typeface="Cambria Math" panose="02040503050406030204" pitchFamily="18" charset="0"/>
                      </a:rPr>
                      <m:t>)</m:t>
                    </m:r>
                  </m:oMath>
                </a14:m>
                <a:endParaRPr lang="de-DE" b="1" dirty="0">
                  <a:solidFill>
                    <a:schemeClr val="accent6"/>
                  </a:solidFill>
                  <a:latin typeface="Cambria Math" panose="02040503050406030204" pitchFamily="18" charset="0"/>
                  <a:ea typeface="Cambria Math" panose="02040503050406030204" pitchFamily="18" charset="0"/>
                </a:endParaRPr>
              </a:p>
              <a:p>
                <a:pPr marL="177800" lvl="1" indent="0">
                  <a:spcBef>
                    <a:spcPts val="4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b="1" dirty="0">
                  <a:solidFill>
                    <a:schemeClr val="accent6"/>
                  </a:solidFill>
                  <a:latin typeface="Cambria Math" panose="02040503050406030204" pitchFamily="18" charset="0"/>
                  <a:ea typeface="Cambria Math" panose="02040503050406030204" pitchFamily="18" charset="0"/>
                </a:endParaRPr>
              </a:p>
              <a:p>
                <a:pPr marL="177800" lvl="1" indent="0">
                  <a:spcBef>
                    <a:spcPts val="4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dirty="0"/>
                  <a:t>Square </a:t>
                </a:r>
                <a:r>
                  <a:rPr lang="de-DE" dirty="0" err="1"/>
                  <a:t>loss</a:t>
                </a:r>
                <a:r>
                  <a:rPr lang="de-DE" dirty="0"/>
                  <a:t>: </a:t>
                </a:r>
              </a:p>
              <a:p>
                <a:pPr marL="520700" lvl="1" indent="-342900">
                  <a:spcBef>
                    <a:spcPts val="4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14:m>
                  <m:oMath xmlns:m="http://schemas.openxmlformats.org/officeDocument/2006/math">
                    <m:sSup>
                      <m:sSupPr>
                        <m:ctrlPr>
                          <a:rPr lang="de-DE" sz="2200" b="1" i="1">
                            <a:solidFill>
                              <a:schemeClr val="accent6"/>
                            </a:solidFill>
                            <a:latin typeface="Cambria Math" panose="02040503050406030204" pitchFamily="18" charset="0"/>
                            <a:ea typeface="Cambria Math" panose="02040503050406030204" pitchFamily="18" charset="0"/>
                            <a:cs typeface="+mn-cs"/>
                          </a:rPr>
                        </m:ctrlPr>
                      </m:sSupPr>
                      <m:e>
                        <m:r>
                          <a:rPr lang="de-DE" sz="2200" b="1">
                            <a:solidFill>
                              <a:schemeClr val="accent6"/>
                            </a:solidFill>
                            <a:latin typeface="Cambria Math" panose="02040503050406030204" pitchFamily="18" charset="0"/>
                            <a:ea typeface="Cambria Math" panose="02040503050406030204" pitchFamily="18" charset="0"/>
                            <a:cs typeface="+mn-cs"/>
                          </a:rPr>
                          <m:t>0.25</m:t>
                        </m:r>
                      </m:e>
                      <m:sup>
                        <m:r>
                          <a:rPr lang="de-DE" sz="2200" b="1">
                            <a:solidFill>
                              <a:schemeClr val="accent6"/>
                            </a:solidFill>
                            <a:latin typeface="Cambria Math" panose="02040503050406030204" pitchFamily="18" charset="0"/>
                            <a:ea typeface="Cambria Math" panose="02040503050406030204" pitchFamily="18" charset="0"/>
                            <a:cs typeface="+mn-cs"/>
                          </a:rPr>
                          <m:t>2</m:t>
                        </m:r>
                      </m:sup>
                    </m:sSup>
                    <m:r>
                      <a:rPr lang="de-DE" sz="2200" b="1">
                        <a:solidFill>
                          <a:schemeClr val="accent6"/>
                        </a:solidFill>
                        <a:latin typeface="Cambria Math" panose="02040503050406030204" pitchFamily="18" charset="0"/>
                        <a:ea typeface="Cambria Math" panose="02040503050406030204" pitchFamily="18" charset="0"/>
                        <a:cs typeface="+mn-cs"/>
                      </a:rPr>
                      <m:t>+</m:t>
                    </m:r>
                    <m:sSup>
                      <m:sSupPr>
                        <m:ctrlPr>
                          <a:rPr lang="de-DE" sz="2200" b="1" i="1">
                            <a:solidFill>
                              <a:schemeClr val="accent6"/>
                            </a:solidFill>
                            <a:latin typeface="Cambria Math" panose="02040503050406030204" pitchFamily="18" charset="0"/>
                            <a:ea typeface="Cambria Math" panose="02040503050406030204" pitchFamily="18" charset="0"/>
                            <a:cs typeface="+mn-cs"/>
                          </a:rPr>
                        </m:ctrlPr>
                      </m:sSupPr>
                      <m:e>
                        <m:r>
                          <a:rPr lang="de-DE" sz="2200" b="1">
                            <a:solidFill>
                              <a:schemeClr val="accent6"/>
                            </a:solidFill>
                            <a:latin typeface="Cambria Math" panose="02040503050406030204" pitchFamily="18" charset="0"/>
                            <a:ea typeface="Cambria Math" panose="02040503050406030204" pitchFamily="18" charset="0"/>
                            <a:cs typeface="+mn-cs"/>
                          </a:rPr>
                          <m:t>0.</m:t>
                        </m:r>
                        <m:r>
                          <a:rPr lang="de-DE" sz="2200" b="1" i="1" smtClean="0">
                            <a:solidFill>
                              <a:schemeClr val="accent6"/>
                            </a:solidFill>
                            <a:latin typeface="Cambria Math" panose="02040503050406030204" pitchFamily="18" charset="0"/>
                            <a:ea typeface="Cambria Math" panose="02040503050406030204" pitchFamily="18" charset="0"/>
                            <a:cs typeface="+mn-cs"/>
                          </a:rPr>
                          <m:t>𝟕</m:t>
                        </m:r>
                      </m:e>
                      <m:sup>
                        <m:r>
                          <a:rPr lang="de-DE" sz="2200" b="1">
                            <a:solidFill>
                              <a:schemeClr val="accent6"/>
                            </a:solidFill>
                            <a:latin typeface="Cambria Math" panose="02040503050406030204" pitchFamily="18" charset="0"/>
                            <a:ea typeface="Cambria Math" panose="02040503050406030204" pitchFamily="18" charset="0"/>
                            <a:cs typeface="+mn-cs"/>
                          </a:rPr>
                          <m:t>2</m:t>
                        </m:r>
                      </m:sup>
                    </m:sSup>
                    <m:r>
                      <a:rPr lang="de-DE" sz="2200" b="1">
                        <a:solidFill>
                          <a:schemeClr val="accent6"/>
                        </a:solidFill>
                        <a:latin typeface="Cambria Math" panose="02040503050406030204" pitchFamily="18" charset="0"/>
                        <a:ea typeface="Cambria Math" panose="02040503050406030204" pitchFamily="18" charset="0"/>
                        <a:cs typeface="+mn-cs"/>
                      </a:rPr>
                      <m:t>+</m:t>
                    </m:r>
                    <m:sSup>
                      <m:sSupPr>
                        <m:ctrlPr>
                          <a:rPr lang="de-DE" sz="2200" b="1" i="1">
                            <a:solidFill>
                              <a:schemeClr val="accent6"/>
                            </a:solidFill>
                            <a:latin typeface="Cambria Math" panose="02040503050406030204" pitchFamily="18" charset="0"/>
                            <a:ea typeface="Cambria Math" panose="02040503050406030204" pitchFamily="18" charset="0"/>
                            <a:cs typeface="+mn-cs"/>
                          </a:rPr>
                        </m:ctrlPr>
                      </m:sSupPr>
                      <m:e>
                        <m:r>
                          <a:rPr lang="de-DE" sz="2200" b="1">
                            <a:solidFill>
                              <a:schemeClr val="accent6"/>
                            </a:solidFill>
                            <a:latin typeface="Cambria Math" panose="02040503050406030204" pitchFamily="18" charset="0"/>
                            <a:ea typeface="Cambria Math" panose="02040503050406030204" pitchFamily="18" charset="0"/>
                            <a:cs typeface="+mn-cs"/>
                          </a:rPr>
                          <m:t>0.4</m:t>
                        </m:r>
                      </m:e>
                      <m:sup>
                        <m:r>
                          <a:rPr lang="de-DE" sz="2200" b="1">
                            <a:solidFill>
                              <a:schemeClr val="accent6"/>
                            </a:solidFill>
                            <a:latin typeface="Cambria Math" panose="02040503050406030204" pitchFamily="18" charset="0"/>
                            <a:ea typeface="Cambria Math" panose="02040503050406030204" pitchFamily="18" charset="0"/>
                            <a:cs typeface="+mn-cs"/>
                          </a:rPr>
                          <m:t>2</m:t>
                        </m:r>
                      </m:sup>
                    </m:sSup>
                    <m:r>
                      <a:rPr lang="de-DE" sz="2200" b="1">
                        <a:solidFill>
                          <a:schemeClr val="accent6"/>
                        </a:solidFill>
                        <a:latin typeface="Cambria Math" panose="02040503050406030204" pitchFamily="18" charset="0"/>
                        <a:ea typeface="Cambria Math" panose="02040503050406030204" pitchFamily="18" charset="0"/>
                        <a:cs typeface="+mn-cs"/>
                      </a:rPr>
                      <m:t>+</m:t>
                    </m:r>
                    <m:sSup>
                      <m:sSupPr>
                        <m:ctrlPr>
                          <a:rPr lang="de-DE" sz="2200" b="1" i="1">
                            <a:solidFill>
                              <a:schemeClr val="accent6"/>
                            </a:solidFill>
                            <a:latin typeface="Cambria Math" panose="02040503050406030204" pitchFamily="18" charset="0"/>
                            <a:ea typeface="Cambria Math" panose="02040503050406030204" pitchFamily="18" charset="0"/>
                            <a:cs typeface="+mn-cs"/>
                          </a:rPr>
                        </m:ctrlPr>
                      </m:sSupPr>
                      <m:e>
                        <m:r>
                          <a:rPr lang="de-DE" sz="2200" b="1">
                            <a:solidFill>
                              <a:schemeClr val="accent6"/>
                            </a:solidFill>
                            <a:latin typeface="Cambria Math" panose="02040503050406030204" pitchFamily="18" charset="0"/>
                            <a:ea typeface="Cambria Math" panose="02040503050406030204" pitchFamily="18" charset="0"/>
                            <a:cs typeface="+mn-cs"/>
                          </a:rPr>
                          <m:t>0.05</m:t>
                        </m:r>
                      </m:e>
                      <m:sup>
                        <m:r>
                          <a:rPr lang="de-DE" sz="2200" b="1">
                            <a:solidFill>
                              <a:schemeClr val="accent6"/>
                            </a:solidFill>
                            <a:latin typeface="Cambria Math" panose="02040503050406030204" pitchFamily="18" charset="0"/>
                            <a:ea typeface="Cambria Math" panose="02040503050406030204" pitchFamily="18" charset="0"/>
                            <a:cs typeface="+mn-cs"/>
                          </a:rPr>
                          <m:t>2</m:t>
                        </m:r>
                      </m:sup>
                    </m:sSup>
                  </m:oMath>
                </a14:m>
                <a:endParaRPr lang="de-DE" sz="2200" b="1" dirty="0">
                  <a:solidFill>
                    <a:schemeClr val="accent6"/>
                  </a:solidFill>
                  <a:latin typeface="Cambria Math" panose="02040503050406030204" pitchFamily="18" charset="0"/>
                  <a:ea typeface="Cambria Math" panose="02040503050406030204" pitchFamily="18" charset="0"/>
                  <a:cs typeface="+mn-cs"/>
                </a:endParaRPr>
              </a:p>
              <a:p>
                <a:pPr marL="339725" indent="-342900">
                  <a:spcBef>
                    <a:spcPts val="4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dirty="0"/>
              </a:p>
              <a:p>
                <a:pPr marL="177800" lvl="1" indent="0">
                  <a:spcBef>
                    <a:spcPts val="4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dirty="0"/>
                  <a:t>Cross-</a:t>
                </a:r>
                <a:r>
                  <a:rPr lang="de-DE" dirty="0" err="1"/>
                  <a:t>entropy</a:t>
                </a:r>
                <a:r>
                  <a:rPr lang="de-DE" dirty="0"/>
                  <a:t> </a:t>
                </a:r>
                <a:r>
                  <a:rPr lang="de-DE" dirty="0" err="1"/>
                  <a:t>loss</a:t>
                </a:r>
                <a:r>
                  <a:rPr lang="de-DE" dirty="0"/>
                  <a:t>:</a:t>
                </a:r>
              </a:p>
              <a:p>
                <a:pPr marL="520700" lvl="1" indent="-342900">
                  <a:spcBef>
                    <a:spcPts val="4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cs typeface="+mn-cs"/>
                      </a:rPr>
                      <m:t>−</m:t>
                    </m:r>
                    <m:r>
                      <m:rPr>
                        <m:sty m:val="p"/>
                      </m:rPr>
                      <a:rPr lang="de-DE" b="1">
                        <a:solidFill>
                          <a:schemeClr val="accent6"/>
                        </a:solidFill>
                        <a:latin typeface="Cambria Math" panose="02040503050406030204" pitchFamily="18" charset="0"/>
                        <a:ea typeface="Cambria Math" panose="02040503050406030204" pitchFamily="18" charset="0"/>
                        <a:cs typeface="+mn-cs"/>
                      </a:rPr>
                      <m:t>log</m:t>
                    </m:r>
                    <m:r>
                      <a:rPr lang="de-DE" b="1">
                        <a:solidFill>
                          <a:schemeClr val="accent6"/>
                        </a:solidFill>
                        <a:latin typeface="Cambria Math" panose="02040503050406030204" pitchFamily="18" charset="0"/>
                        <a:ea typeface="Cambria Math" panose="02040503050406030204" pitchFamily="18" charset="0"/>
                        <a:cs typeface="+mn-cs"/>
                      </a:rPr>
                      <m:t>(0.3)</m:t>
                    </m:r>
                  </m:oMath>
                </a14:m>
                <a:endParaRPr lang="de-DE" b="1" dirty="0">
                  <a:solidFill>
                    <a:schemeClr val="accent6"/>
                  </a:solidFill>
                  <a:latin typeface="Cambria Math" panose="02040503050406030204" pitchFamily="18" charset="0"/>
                  <a:ea typeface="Cambria Math" panose="02040503050406030204" pitchFamily="18" charset="0"/>
                  <a:cs typeface="+mn-cs"/>
                </a:endParaRPr>
              </a:p>
              <a:p>
                <a:pPr marL="0" indent="0">
                  <a:spcBef>
                    <a:spcPts val="40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dirty="0"/>
              </a:p>
              <a:p>
                <a:pPr marL="339725" indent="-342900">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dirty="0"/>
              </a:p>
              <a:p>
                <a:pPr marL="520700" lvl="1" indent="-342900">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de-DE" b="1" dirty="0">
                  <a:solidFill>
                    <a:schemeClr val="accent6"/>
                  </a:solidFill>
                  <a:latin typeface="Cambria Math" panose="02040503050406030204" pitchFamily="18" charset="0"/>
                  <a:ea typeface="Cambria Math" panose="02040503050406030204" pitchFamily="18" charset="0"/>
                </a:endParaRPr>
              </a:p>
              <a:p>
                <a:pPr marL="0" indent="0">
                  <a:buNone/>
                </a:pPr>
                <a:endParaRPr lang="en-US" b="1" dirty="0"/>
              </a:p>
            </p:txBody>
          </p:sp>
        </mc:Choice>
        <mc:Fallback xmlns="">
          <p:sp>
            <p:nvSpPr>
              <p:cNvPr id="3" name="Inhaltsplatzhalter 2">
                <a:extLst>
                  <a:ext uri="{FF2B5EF4-FFF2-40B4-BE49-F238E27FC236}">
                    <a16:creationId xmlns:a16="http://schemas.microsoft.com/office/drawing/2014/main" id="{6AB07ECF-5B69-104C-9426-E9BE3D711954}"/>
                  </a:ext>
                </a:extLst>
              </p:cNvPr>
              <p:cNvSpPr>
                <a:spLocks noGrp="1" noRot="1" noChangeAspect="1" noMove="1" noResize="1" noEditPoints="1" noAdjustHandles="1" noChangeArrowheads="1" noChangeShapeType="1" noTextEdit="1"/>
              </p:cNvSpPr>
              <p:nvPr>
                <p:ph idx="1"/>
              </p:nvPr>
            </p:nvSpPr>
            <p:spPr>
              <a:blipFill>
                <a:blip r:embed="rId3"/>
                <a:stretch>
                  <a:fillRect l="-881" t="-2055" b="-112329"/>
                </a:stretch>
              </a:blipFill>
            </p:spPr>
            <p:txBody>
              <a:bodyPr/>
              <a:lstStyle/>
              <a:p>
                <a:r>
                  <a:rPr lang="de-DE">
                    <a:noFill/>
                  </a:rPr>
                  <a:t> </a:t>
                </a:r>
              </a:p>
            </p:txBody>
          </p:sp>
        </mc:Fallback>
      </mc:AlternateContent>
    </p:spTree>
    <p:extLst>
      <p:ext uri="{BB962C8B-B14F-4D97-AF65-F5344CB8AC3E}">
        <p14:creationId xmlns:p14="http://schemas.microsoft.com/office/powerpoint/2010/main" val="219325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5BFB4-7243-A140-B7AB-3FF76018313E}"/>
              </a:ext>
            </a:extLst>
          </p:cNvPr>
          <p:cNvSpPr>
            <a:spLocks noGrp="1"/>
          </p:cNvSpPr>
          <p:nvPr>
            <p:ph type="title"/>
          </p:nvPr>
        </p:nvSpPr>
        <p:spPr/>
        <p:txBody>
          <a:bodyPr/>
          <a:lstStyle/>
          <a:p>
            <a:r>
              <a:rPr lang="en-US" dirty="0"/>
              <a:t>Classical vs. Deep Learning </a:t>
            </a:r>
          </a:p>
        </p:txBody>
      </p:sp>
      <p:sp>
        <p:nvSpPr>
          <p:cNvPr id="3" name="Inhaltsplatzhalter 2">
            <a:extLst>
              <a:ext uri="{FF2B5EF4-FFF2-40B4-BE49-F238E27FC236}">
                <a16:creationId xmlns:a16="http://schemas.microsoft.com/office/drawing/2014/main" id="{9C74517F-D4AF-6D47-A687-3465CFA4A5B5}"/>
              </a:ext>
            </a:extLst>
          </p:cNvPr>
          <p:cNvSpPr>
            <a:spLocks noGrp="1"/>
          </p:cNvSpPr>
          <p:nvPr>
            <p:ph idx="1"/>
          </p:nvPr>
        </p:nvSpPr>
        <p:spPr/>
        <p:txBody>
          <a:bodyPr/>
          <a:lstStyle/>
          <a:p>
            <a:pPr>
              <a:buFont typeface="Arial" panose="020B0604020202020204" pitchFamily="34" charset="0"/>
              <a:buChar char="•"/>
            </a:pPr>
            <a:r>
              <a:rPr lang="en-US" dirty="0"/>
              <a:t>Analyze the data</a:t>
            </a:r>
          </a:p>
          <a:p>
            <a:pPr>
              <a:buFont typeface="Arial" panose="020B0604020202020204" pitchFamily="34" charset="0"/>
              <a:buChar char="•"/>
            </a:pPr>
            <a:r>
              <a:rPr lang="en-US" dirty="0"/>
              <a:t>Develop good features</a:t>
            </a:r>
            <a:br>
              <a:rPr lang="en-US" dirty="0"/>
            </a:br>
            <a:r>
              <a:rPr lang="en-US" dirty="0">
                <a:solidFill>
                  <a:srgbClr val="C00000"/>
                </a:solidFill>
                <a:sym typeface="Wingdings" pitchFamily="2" charset="2"/>
              </a:rPr>
              <a:t></a:t>
            </a:r>
            <a:r>
              <a:rPr lang="en-US" dirty="0">
                <a:sym typeface="Wingdings" pitchFamily="2" charset="2"/>
              </a:rPr>
              <a:t> requires domain knowledge</a:t>
            </a:r>
            <a:br>
              <a:rPr lang="en-US" dirty="0">
                <a:sym typeface="Wingdings" pitchFamily="2" charset="2"/>
              </a:rPr>
            </a:br>
            <a:r>
              <a:rPr lang="en-US" dirty="0">
                <a:solidFill>
                  <a:srgbClr val="C00000"/>
                </a:solidFill>
                <a:sym typeface="Wingdings" pitchFamily="2" charset="2"/>
              </a:rPr>
              <a:t></a:t>
            </a:r>
            <a:r>
              <a:rPr lang="en-US" dirty="0">
                <a:sym typeface="Wingdings" pitchFamily="2" charset="2"/>
              </a:rPr>
              <a:t> very tedious and time-consuming</a:t>
            </a:r>
            <a:br>
              <a:rPr lang="en-US" dirty="0">
                <a:sym typeface="Wingdings" pitchFamily="2" charset="2"/>
              </a:rPr>
            </a:br>
            <a:r>
              <a:rPr lang="en-US" dirty="0">
                <a:solidFill>
                  <a:srgbClr val="C00000"/>
                </a:solidFill>
                <a:sym typeface="Wingdings" pitchFamily="2" charset="2"/>
              </a:rPr>
              <a:t></a:t>
            </a:r>
            <a:r>
              <a:rPr lang="en-US" dirty="0">
                <a:sym typeface="Wingdings" pitchFamily="2" charset="2"/>
              </a:rPr>
              <a:t> very often, features cannot be reused for another task</a:t>
            </a:r>
          </a:p>
          <a:p>
            <a:pPr>
              <a:buFont typeface="Arial" panose="020B0604020202020204" pitchFamily="34" charset="0"/>
              <a:buChar char="•"/>
            </a:pPr>
            <a:endParaRPr lang="en-US" dirty="0">
              <a:sym typeface="Wingdings" pitchFamily="2" charset="2"/>
            </a:endParaRPr>
          </a:p>
        </p:txBody>
      </p:sp>
      <p:pic>
        <p:nvPicPr>
          <p:cNvPr id="4" name="Picture 3">
            <a:extLst>
              <a:ext uri="{FF2B5EF4-FFF2-40B4-BE49-F238E27FC236}">
                <a16:creationId xmlns:a16="http://schemas.microsoft.com/office/drawing/2014/main" id="{9CE0AC21-EFF5-A346-B840-969B9098A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056" y="3861048"/>
            <a:ext cx="6464300" cy="2247900"/>
          </a:xfrm>
          <a:prstGeom prst="rect">
            <a:avLst/>
          </a:prstGeom>
        </p:spPr>
      </p:pic>
    </p:spTree>
    <p:extLst>
      <p:ext uri="{BB962C8B-B14F-4D97-AF65-F5344CB8AC3E}">
        <p14:creationId xmlns:p14="http://schemas.microsoft.com/office/powerpoint/2010/main" val="23547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21D02-E63C-B740-9295-13F4D324AF90}"/>
              </a:ext>
            </a:extLst>
          </p:cNvPr>
          <p:cNvSpPr>
            <a:spLocks noGrp="1"/>
          </p:cNvSpPr>
          <p:nvPr>
            <p:ph type="title"/>
          </p:nvPr>
        </p:nvSpPr>
        <p:spPr/>
        <p:txBody>
          <a:bodyPr/>
          <a:lstStyle/>
          <a:p>
            <a:r>
              <a:rPr lang="en-US" dirty="0"/>
              <a:t>How do we improve the loss?</a:t>
            </a:r>
          </a:p>
        </p:txBody>
      </p:sp>
      <p:sp>
        <p:nvSpPr>
          <p:cNvPr id="3" name="Inhaltsplatzhalter 2">
            <a:extLst>
              <a:ext uri="{FF2B5EF4-FFF2-40B4-BE49-F238E27FC236}">
                <a16:creationId xmlns:a16="http://schemas.microsoft.com/office/drawing/2014/main" id="{B2DEE1D8-BBDA-5045-84BE-9A801C90B972}"/>
              </a:ext>
            </a:extLst>
          </p:cNvPr>
          <p:cNvSpPr>
            <a:spLocks noGrp="1"/>
          </p:cNvSpPr>
          <p:nvPr>
            <p:ph idx="1"/>
          </p:nvPr>
        </p:nvSpPr>
        <p:spPr/>
        <p:txBody>
          <a:bodyPr/>
          <a:lstStyle/>
          <a:p>
            <a:pPr>
              <a:buFont typeface="Arial" panose="020B0604020202020204" pitchFamily="34" charset="0"/>
              <a:buChar char="•"/>
            </a:pPr>
            <a:r>
              <a:rPr lang="en-US" dirty="0"/>
              <a:t>Update the weights</a:t>
            </a:r>
            <a:r>
              <a:rPr lang="en-US" dirty="0">
                <a:sym typeface="Wingdings" pitchFamily="2" charset="2"/>
              </a:rPr>
              <a:t> </a:t>
            </a:r>
          </a:p>
          <a:p>
            <a:pPr marL="180975" lvl="1" indent="0">
              <a:buNone/>
            </a:pPr>
            <a:r>
              <a:rPr lang="en-US" dirty="0">
                <a:sym typeface="Wingdings" pitchFamily="2" charset="2"/>
              </a:rPr>
              <a:t> </a:t>
            </a:r>
            <a:r>
              <a:rPr lang="en-US" b="1" dirty="0">
                <a:sym typeface="Wingdings" pitchFamily="2" charset="2"/>
              </a:rPr>
              <a:t>Backpropagation</a:t>
            </a:r>
            <a:endParaRPr lang="en-US" b="1" dirty="0"/>
          </a:p>
          <a:p>
            <a:pPr>
              <a:buFont typeface="Arial" panose="020B0604020202020204" pitchFamily="34" charset="0"/>
              <a:buChar char="•"/>
            </a:pPr>
            <a:r>
              <a:rPr lang="en-US" dirty="0">
                <a:sym typeface="Wingdings" pitchFamily="2" charset="2"/>
              </a:rPr>
              <a:t>Repeat over many learning epochs</a:t>
            </a:r>
          </a:p>
        </p:txBody>
      </p:sp>
    </p:spTree>
    <p:extLst>
      <p:ext uri="{BB962C8B-B14F-4D97-AF65-F5344CB8AC3E}">
        <p14:creationId xmlns:p14="http://schemas.microsoft.com/office/powerpoint/2010/main" val="2797556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
          <p:cNvSpPr txBox="1">
            <a:spLocks/>
          </p:cNvSpPr>
          <p:nvPr/>
        </p:nvSpPr>
        <p:spPr bwMode="auto">
          <a:xfrm>
            <a:off x="539552" y="2685900"/>
            <a:ext cx="8028384" cy="41721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Backpropagation</a:t>
            </a: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kumimoji="0" lang="en-US" b="1" i="0" u="none" strike="noStrike" kern="0" cap="none" spc="0" normalizeH="0" baseline="0" noProof="0" dirty="0">
              <a:ln>
                <a:noFill/>
              </a:ln>
              <a:solidFill>
                <a:schemeClr val="accent6"/>
              </a:solidFill>
              <a:effectLst/>
              <a:uLnTx/>
              <a:uFillTx/>
              <a:latin typeface="+mn-lt"/>
            </a:endParaRPr>
          </a:p>
        </p:txBody>
      </p:sp>
      <p:sp>
        <p:nvSpPr>
          <p:cNvPr id="6" name="Titel 1">
            <a:extLst>
              <a:ext uri="{FF2B5EF4-FFF2-40B4-BE49-F238E27FC236}">
                <a16:creationId xmlns:a16="http://schemas.microsoft.com/office/drawing/2014/main" id="{225E720D-D711-EA49-9FD6-7ED5D9A1016E}"/>
              </a:ext>
            </a:extLst>
          </p:cNvPr>
          <p:cNvSpPr>
            <a:spLocks noGrp="1"/>
          </p:cNvSpPr>
          <p:nvPr>
            <p:ph type="title"/>
          </p:nvPr>
        </p:nvSpPr>
        <p:spPr/>
        <p:txBody>
          <a:bodyPr/>
          <a:lstStyle/>
          <a:p>
            <a:r>
              <a:rPr lang="en-US" noProof="0" dirty="0"/>
              <a:t> </a:t>
            </a:r>
          </a:p>
        </p:txBody>
      </p:sp>
    </p:spTree>
    <p:extLst>
      <p:ext uri="{BB962C8B-B14F-4D97-AF65-F5344CB8AC3E}">
        <p14:creationId xmlns:p14="http://schemas.microsoft.com/office/powerpoint/2010/main" val="3122950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Simplified</a:t>
            </a:r>
            <a:r>
              <a:rPr lang="de-DE" dirty="0"/>
              <a:t> </a:t>
            </a:r>
            <a:r>
              <a:rPr lang="de-DE" dirty="0" err="1"/>
              <a:t>backpropagation</a:t>
            </a:r>
            <a:endParaRPr lang="de-DE" dirty="0"/>
          </a:p>
        </p:txBody>
      </p:sp>
      <mc:AlternateContent xmlns:mc="http://schemas.openxmlformats.org/markup-compatibility/2006" xmlns:a14="http://schemas.microsoft.com/office/drawing/2010/main">
        <mc:Choice Requires="a14">
          <p:sp>
            <p:nvSpPr>
              <p:cNvPr id="29" name="Inhaltsplatzhalter 2">
                <a:extLst>
                  <a:ext uri="{FF2B5EF4-FFF2-40B4-BE49-F238E27FC236}">
                    <a16:creationId xmlns:a16="http://schemas.microsoft.com/office/drawing/2014/main" id="{746DE60C-424A-1944-B280-79DA2145139D}"/>
                  </a:ext>
                </a:extLst>
              </p:cNvPr>
              <p:cNvSpPr>
                <a:spLocks noGrp="1"/>
              </p:cNvSpPr>
              <p:nvPr>
                <p:ph idx="1"/>
              </p:nvPr>
            </p:nvSpPr>
            <p:spPr/>
            <p:txBody>
              <a:bodyPr/>
              <a:lstStyle/>
              <a:p>
                <a:pPr>
                  <a:buFont typeface="Arial" panose="020B0604020202020204" pitchFamily="34" charset="0"/>
                  <a:buChar char="•"/>
                </a:pPr>
                <a:r>
                  <a:rPr lang="en-US" dirty="0"/>
                  <a:t>Data: single instance </a:t>
                </a:r>
                <a:r>
                  <a:rPr lang="en-US" b="1" dirty="0">
                    <a:solidFill>
                      <a:schemeClr val="accent6"/>
                    </a:solidFill>
                    <a:latin typeface="Cambria Math" panose="02040503050406030204" pitchFamily="18" charset="0"/>
                    <a:ea typeface="Cambria Math" panose="02040503050406030204" pitchFamily="18" charset="0"/>
                  </a:rPr>
                  <a:t>x = 0.3</a:t>
                </a:r>
                <a:r>
                  <a:rPr lang="en-US" dirty="0"/>
                  <a:t>, </a:t>
                </a:r>
                <a:r>
                  <a:rPr lang="en-US" b="1" dirty="0">
                    <a:solidFill>
                      <a:schemeClr val="accent6"/>
                    </a:solidFill>
                    <a:latin typeface="Cambria Math" panose="02040503050406030204" pitchFamily="18" charset="0"/>
                    <a:ea typeface="Cambria Math" panose="02040503050406030204" pitchFamily="18" charset="0"/>
                  </a:rPr>
                  <a:t>t = 0.7</a:t>
                </a:r>
              </a:p>
              <a:p>
                <a:pPr>
                  <a:buFont typeface="Arial" panose="020B0604020202020204" pitchFamily="34" charset="0"/>
                  <a:buChar char="•"/>
                </a:pPr>
                <a:r>
                  <a:rPr lang="en-US" dirty="0" err="1"/>
                  <a:t>Hyperparameter</a:t>
                </a:r>
                <a:r>
                  <a:rPr lang="en-US" dirty="0"/>
                  <a:t>:  activation function </a:t>
                </a:r>
                <a14:m>
                  <m:oMath xmlns:m="http://schemas.openxmlformats.org/officeDocument/2006/math">
                    <m:r>
                      <a:rPr lang="de-DE" b="1" smtClean="0">
                        <a:solidFill>
                          <a:schemeClr val="accent6"/>
                        </a:solidFill>
                        <a:latin typeface="Cambria Math" panose="02040503050406030204" pitchFamily="18" charset="0"/>
                        <a:ea typeface="Cambria Math" panose="02040503050406030204" pitchFamily="18" charset="0"/>
                      </a:rPr>
                      <m:t>𝛔</m:t>
                    </m:r>
                    <m:r>
                      <a:rPr lang="de-DE" b="1" i="1">
                        <a:solidFill>
                          <a:schemeClr val="accent1">
                            <a:lumMod val="50000"/>
                          </a:schemeClr>
                        </a:solidFill>
                        <a:latin typeface="Cambria Math" panose="02040503050406030204" pitchFamily="18" charset="0"/>
                        <a:ea typeface="Cambria Math" panose="02040503050406030204" pitchFamily="18" charset="0"/>
                      </a:rPr>
                      <m:t> </m:t>
                    </m:r>
                  </m:oMath>
                </a14:m>
                <a:r>
                  <a:rPr lang="en-US" dirty="0"/>
                  <a:t>= </a:t>
                </a:r>
                <a:r>
                  <a:rPr lang="en-US" dirty="0" err="1"/>
                  <a:t>tanh</a:t>
                </a:r>
                <a:endParaRPr lang="en-US" dirty="0"/>
              </a:p>
              <a:p>
                <a:pPr>
                  <a:buFont typeface="Arial" panose="020B0604020202020204" pitchFamily="34" charset="0"/>
                  <a:buChar char="•"/>
                </a:pPr>
                <a:r>
                  <a:rPr lang="en-US" dirty="0"/>
                  <a:t>squared loss: </a:t>
                </a:r>
                <a14:m>
                  <m:oMath xmlns:m="http://schemas.openxmlformats.org/officeDocument/2006/math">
                    <m:f>
                      <m:fPr>
                        <m:ctrlPr>
                          <a:rPr lang="en-US" b="1" i="1">
                            <a:solidFill>
                              <a:schemeClr val="accent6"/>
                            </a:solidFill>
                            <a:latin typeface="Cambria Math" panose="02040503050406030204" pitchFamily="18" charset="0"/>
                            <a:ea typeface="Cambria Math" panose="02040503050406030204" pitchFamily="18" charset="0"/>
                          </a:rPr>
                        </m:ctrlPr>
                      </m:fPr>
                      <m:num>
                        <m:r>
                          <a:rPr lang="de-DE" b="1" i="0">
                            <a:solidFill>
                              <a:schemeClr val="accent6"/>
                            </a:solidFill>
                            <a:latin typeface="Cambria Math" panose="02040503050406030204" pitchFamily="18" charset="0"/>
                            <a:ea typeface="Cambria Math" panose="02040503050406030204" pitchFamily="18" charset="0"/>
                          </a:rPr>
                          <m:t>𝟏</m:t>
                        </m:r>
                      </m:num>
                      <m:den>
                        <m:r>
                          <a:rPr lang="de-DE" b="1" i="0">
                            <a:solidFill>
                              <a:schemeClr val="accent6"/>
                            </a:solidFill>
                            <a:latin typeface="Cambria Math" panose="02040503050406030204" pitchFamily="18" charset="0"/>
                            <a:ea typeface="Cambria Math" panose="02040503050406030204" pitchFamily="18" charset="0"/>
                          </a:rPr>
                          <m:t>𝟐</m:t>
                        </m:r>
                      </m:den>
                    </m:f>
                    <m:r>
                      <a:rPr lang="de-DE" b="1" i="0">
                        <a:solidFill>
                          <a:schemeClr val="accent6"/>
                        </a:solidFill>
                        <a:latin typeface="Cambria Math" panose="02040503050406030204" pitchFamily="18" charset="0"/>
                        <a:ea typeface="Cambria Math" panose="02040503050406030204" pitchFamily="18" charset="0"/>
                      </a:rPr>
                      <m:t> </m:t>
                    </m:r>
                    <m:sSup>
                      <m:sSupPr>
                        <m:ctrlPr>
                          <a:rPr lang="de-DE" b="1" i="1">
                            <a:solidFill>
                              <a:schemeClr val="accent6"/>
                            </a:solidFill>
                            <a:latin typeface="Cambria Math" panose="02040503050406030204" pitchFamily="18" charset="0"/>
                            <a:ea typeface="Cambria Math" panose="02040503050406030204" pitchFamily="18" charset="0"/>
                          </a:rPr>
                        </m:ctrlPr>
                      </m:sSupPr>
                      <m:e>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𝐭</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𝐲</m:t>
                        </m:r>
                        <m:r>
                          <a:rPr lang="de-DE" b="1" i="0">
                            <a:solidFill>
                              <a:schemeClr val="accent6"/>
                            </a:solidFill>
                            <a:latin typeface="Cambria Math" panose="02040503050406030204" pitchFamily="18" charset="0"/>
                            <a:ea typeface="Cambria Math" panose="02040503050406030204" pitchFamily="18" charset="0"/>
                          </a:rPr>
                          <m:t>)</m:t>
                        </m:r>
                      </m:e>
                      <m:sup>
                        <m:r>
                          <a:rPr lang="de-DE" b="1" i="0">
                            <a:solidFill>
                              <a:schemeClr val="accent6"/>
                            </a:solidFill>
                            <a:latin typeface="Cambria Math" panose="02040503050406030204" pitchFamily="18" charset="0"/>
                            <a:ea typeface="Cambria Math" panose="02040503050406030204" pitchFamily="18" charset="0"/>
                          </a:rPr>
                          <m:t>𝟐</m:t>
                        </m:r>
                      </m:sup>
                    </m:sSup>
                  </m:oMath>
                </a14:m>
                <a:endParaRPr lang="en-US" b="1"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r>
                  <a:rPr lang="en-US" dirty="0"/>
                  <a:t>Parameter: </a:t>
                </a:r>
                <a:r>
                  <a:rPr lang="en-US" b="1" dirty="0">
                    <a:solidFill>
                      <a:schemeClr val="accent6"/>
                    </a:solidFill>
                    <a:latin typeface="Cambria Math" panose="02040503050406030204" pitchFamily="18" charset="0"/>
                    <a:ea typeface="Cambria Math" panose="02040503050406030204" pitchFamily="18" charset="0"/>
                  </a:rPr>
                  <a:t>w</a:t>
                </a:r>
                <a:r>
                  <a:rPr lang="en-US" dirty="0"/>
                  <a:t>, initialized at 0.25</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solidFill>
                      <a:schemeClr val="accent6"/>
                    </a:solidFill>
                    <a:latin typeface="Cambria Math" panose="02040503050406030204" pitchFamily="18" charset="0"/>
                    <a:ea typeface="Cambria Math" panose="02040503050406030204" pitchFamily="18" charset="0"/>
                  </a:rPr>
                  <a:t>y = </a:t>
                </a:r>
                <a:r>
                  <a:rPr lang="en-US" b="1" dirty="0" err="1">
                    <a:solidFill>
                      <a:schemeClr val="accent6"/>
                    </a:solidFill>
                    <a:latin typeface="Cambria Math" panose="02040503050406030204" pitchFamily="18" charset="0"/>
                    <a:ea typeface="Cambria Math" panose="02040503050406030204" pitchFamily="18" charset="0"/>
                  </a:rPr>
                  <a:t>tanh</a:t>
                </a:r>
                <a:r>
                  <a:rPr lang="en-US" b="1" dirty="0">
                    <a:solidFill>
                      <a:schemeClr val="accent6"/>
                    </a:solidFill>
                    <a:latin typeface="Cambria Math" panose="02040503050406030204" pitchFamily="18" charset="0"/>
                    <a:ea typeface="Cambria Math" panose="02040503050406030204" pitchFamily="18" charset="0"/>
                  </a:rPr>
                  <a:t>(0.25 ∗ 0.3) = 0.075</a:t>
                </a:r>
                <a:endParaRPr lang="en-US" dirty="0">
                  <a:sym typeface="Wingdings" pitchFamily="2" charset="2"/>
                </a:endParaRPr>
              </a:p>
              <a:p>
                <a:pPr>
                  <a:buFont typeface="Arial" panose="020B0604020202020204" pitchFamily="34" charset="0"/>
                  <a:buChar char="•"/>
                </a:pPr>
                <a:r>
                  <a:rPr lang="en-US" b="1" dirty="0">
                    <a:solidFill>
                      <a:schemeClr val="accent6"/>
                    </a:solidFill>
                    <a:latin typeface="Cambria Math" panose="02040503050406030204" pitchFamily="18" charset="0"/>
                    <a:ea typeface="Cambria Math" panose="02040503050406030204" pitchFamily="18" charset="0"/>
                    <a:sym typeface="Wingdings" pitchFamily="2" charset="2"/>
                  </a:rPr>
                  <a:t>e = </a:t>
                </a:r>
                <a14:m>
                  <m:oMath xmlns:m="http://schemas.openxmlformats.org/officeDocument/2006/math">
                    <m:f>
                      <m:fPr>
                        <m:ctrlPr>
                          <a:rPr lang="en-US" b="1" i="1">
                            <a:solidFill>
                              <a:schemeClr val="accent6"/>
                            </a:solidFill>
                            <a:latin typeface="Cambria Math" panose="02040503050406030204" pitchFamily="18" charset="0"/>
                            <a:ea typeface="Cambria Math" panose="02040503050406030204" pitchFamily="18" charset="0"/>
                          </a:rPr>
                        </m:ctrlPr>
                      </m:fPr>
                      <m:num>
                        <m:r>
                          <a:rPr lang="de-DE" b="1">
                            <a:solidFill>
                              <a:schemeClr val="accent6"/>
                            </a:solidFill>
                            <a:latin typeface="Cambria Math" panose="02040503050406030204" pitchFamily="18" charset="0"/>
                            <a:ea typeface="Cambria Math" panose="02040503050406030204" pitchFamily="18" charset="0"/>
                          </a:rPr>
                          <m:t>𝟏</m:t>
                        </m:r>
                      </m:num>
                      <m:den>
                        <m:r>
                          <a:rPr lang="de-DE" b="1">
                            <a:solidFill>
                              <a:schemeClr val="accent6"/>
                            </a:solidFill>
                            <a:latin typeface="Cambria Math" panose="02040503050406030204" pitchFamily="18" charset="0"/>
                            <a:ea typeface="Cambria Math" panose="02040503050406030204" pitchFamily="18" charset="0"/>
                          </a:rPr>
                          <m:t>𝟐</m:t>
                        </m:r>
                      </m:den>
                    </m:f>
                  </m:oMath>
                </a14:m>
                <a:r>
                  <a:rPr lang="en-US" b="1" dirty="0">
                    <a:solidFill>
                      <a:schemeClr val="accent6"/>
                    </a:solidFill>
                    <a:latin typeface="Cambria Math" panose="02040503050406030204" pitchFamily="18" charset="0"/>
                    <a:ea typeface="Cambria Math" panose="02040503050406030204" pitchFamily="18" charset="0"/>
                  </a:rPr>
                  <a:t> (0.7- 0.075)</a:t>
                </a:r>
                <a:r>
                  <a:rPr lang="en-US" b="1" baseline="30000" dirty="0">
                    <a:solidFill>
                      <a:schemeClr val="accent6"/>
                    </a:solidFill>
                    <a:latin typeface="Cambria Math" panose="02040503050406030204" pitchFamily="18" charset="0"/>
                    <a:ea typeface="Cambria Math" panose="02040503050406030204" pitchFamily="18" charset="0"/>
                  </a:rPr>
                  <a:t>2</a:t>
                </a:r>
                <a:r>
                  <a:rPr lang="en-US" b="1" dirty="0">
                    <a:solidFill>
                      <a:schemeClr val="accent6"/>
                    </a:solidFill>
                    <a:latin typeface="Cambria Math" panose="02040503050406030204" pitchFamily="18" charset="0"/>
                    <a:ea typeface="Cambria Math" panose="02040503050406030204" pitchFamily="18" charset="0"/>
                  </a:rPr>
                  <a:t> = 0.195</a:t>
                </a:r>
              </a:p>
              <a:p>
                <a:pPr>
                  <a:buFont typeface="Arial" panose="020B0604020202020204" pitchFamily="34" charset="0"/>
                  <a:buChar char="•"/>
                </a:pPr>
                <a:r>
                  <a:rPr lang="en-US" dirty="0"/>
                  <a:t>Goal: Minimize the error!</a:t>
                </a:r>
              </a:p>
              <a:p>
                <a:endParaRPr lang="en-US" dirty="0"/>
              </a:p>
              <a:p>
                <a:endParaRPr lang="en-US" dirty="0"/>
              </a:p>
              <a:p>
                <a:endParaRPr lang="en-US" dirty="0"/>
              </a:p>
              <a:p>
                <a:endParaRPr lang="en-US" dirty="0"/>
              </a:p>
              <a:p>
                <a:endParaRPr lang="en-US" dirty="0"/>
              </a:p>
              <a:p>
                <a:endParaRPr lang="en-US" dirty="0"/>
              </a:p>
            </p:txBody>
          </p:sp>
        </mc:Choice>
        <mc:Fallback xmlns="">
          <p:sp>
            <p:nvSpPr>
              <p:cNvPr id="29" name="Inhaltsplatzhalter 2">
                <a:extLst>
                  <a:ext uri="{FF2B5EF4-FFF2-40B4-BE49-F238E27FC236}">
                    <a16:creationId xmlns:a16="http://schemas.microsoft.com/office/drawing/2014/main" id="{746DE60C-424A-1944-B280-79DA2145139D}"/>
                  </a:ext>
                </a:extLst>
              </p:cNvPr>
              <p:cNvSpPr>
                <a:spLocks noGrp="1" noRot="1" noChangeAspect="1" noMove="1" noResize="1" noEditPoints="1" noAdjustHandles="1" noChangeArrowheads="1" noChangeShapeType="1" noTextEdit="1"/>
              </p:cNvSpPr>
              <p:nvPr>
                <p:ph idx="1"/>
              </p:nvPr>
            </p:nvSpPr>
            <p:spPr>
              <a:blipFill>
                <a:blip r:embed="rId3"/>
                <a:stretch>
                  <a:fillRect l="-734" t="-1370" b="-166438"/>
                </a:stretch>
              </a:blipFill>
            </p:spPr>
            <p:txBody>
              <a:bodyPr/>
              <a:lstStyle/>
              <a:p>
                <a:r>
                  <a:rPr lang="en-US">
                    <a:noFill/>
                  </a:rPr>
                  <a:t> </a:t>
                </a:r>
              </a:p>
            </p:txBody>
          </p:sp>
        </mc:Fallback>
      </mc:AlternateContent>
      <p:sp>
        <p:nvSpPr>
          <p:cNvPr id="5" name="Rectangle 4"/>
          <p:cNvSpPr/>
          <p:nvPr/>
        </p:nvSpPr>
        <p:spPr>
          <a:xfrm>
            <a:off x="467544" y="1336442"/>
            <a:ext cx="8208912" cy="4680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solidFill>
            </a:endParaRPr>
          </a:p>
        </p:txBody>
      </p:sp>
      <mc:AlternateContent xmlns:mc="http://schemas.openxmlformats.org/markup-compatibility/2006" xmlns:a14="http://schemas.microsoft.com/office/drawing/2010/main">
        <mc:Choice Requires="a14">
          <p:sp>
            <p:nvSpPr>
              <p:cNvPr id="4" name="Ellipse 3"/>
              <p:cNvSpPr/>
              <p:nvPr/>
            </p:nvSpPr>
            <p:spPr>
              <a:xfrm>
                <a:off x="1079612" y="3591018"/>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a:rPr>
                        <m:t>𝐱</m:t>
                      </m:r>
                    </m:oMath>
                  </m:oMathPara>
                </a14:m>
                <a:endParaRPr lang="de-DE" b="1" dirty="0">
                  <a:solidFill>
                    <a:schemeClr val="bg1"/>
                  </a:solidFill>
                </a:endParaRPr>
              </a:p>
            </p:txBody>
          </p:sp>
        </mc:Choice>
        <mc:Fallback xmlns="">
          <p:sp>
            <p:nvSpPr>
              <p:cNvPr id="4" name="Ellipse 3"/>
              <p:cNvSpPr>
                <a:spLocks noRot="1" noChangeAspect="1" noMove="1" noResize="1" noEditPoints="1" noAdjustHandles="1" noChangeArrowheads="1" noChangeShapeType="1" noTextEdit="1"/>
              </p:cNvSpPr>
              <p:nvPr/>
            </p:nvSpPr>
            <p:spPr>
              <a:xfrm>
                <a:off x="1079612" y="3591018"/>
                <a:ext cx="576064" cy="360040"/>
              </a:xfrm>
              <a:prstGeom prst="ellipse">
                <a:avLst/>
              </a:prstGeom>
              <a:blipFill>
                <a:blip r:embed="rId4"/>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llipse 7"/>
              <p:cNvSpPr/>
              <p:nvPr/>
            </p:nvSpPr>
            <p:spPr>
              <a:xfrm>
                <a:off x="3347864" y="3465004"/>
                <a:ext cx="1368152"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2000" b="1" i="0" smtClean="0">
                          <a:solidFill>
                            <a:schemeClr val="accent1">
                              <a:lumMod val="50000"/>
                            </a:schemeClr>
                          </a:solidFill>
                          <a:latin typeface="Cambria Math" panose="02040503050406030204" pitchFamily="18" charset="0"/>
                          <a:ea typeface="Cambria Math" panose="02040503050406030204" pitchFamily="18" charset="0"/>
                        </a:rPr>
                        <m:t>𝛔</m:t>
                      </m:r>
                      <m:r>
                        <m:rPr>
                          <m:nor/>
                        </m:rPr>
                        <a:rPr lang="en-US" sz="2000" b="1" dirty="0">
                          <a:solidFill>
                            <a:schemeClr val="accent1">
                              <a:lumMod val="50000"/>
                            </a:schemeClr>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𝐰</m:t>
                      </m:r>
                      <m:r>
                        <m:rPr>
                          <m:nor/>
                        </m:rPr>
                        <a:rPr lang="de-DE" sz="2000" b="1" i="0" smtClean="0">
                          <a:solidFill>
                            <a:schemeClr val="accent6"/>
                          </a:solidFill>
                          <a:latin typeface="Cambria Math" panose="02040503050406030204" pitchFamily="18" charset="0"/>
                          <a:ea typeface="Cambria Math" panose="02040503050406030204" pitchFamily="18" charset="0"/>
                        </a:rPr>
                        <m:t>x</m:t>
                      </m:r>
                      <m:r>
                        <m:rPr>
                          <m:nor/>
                        </m:rPr>
                        <a:rPr lang="en-US" sz="2000" b="1" dirty="0" smtClean="0">
                          <a:solidFill>
                            <a:schemeClr val="accent1">
                              <a:lumMod val="50000"/>
                            </a:schemeClr>
                          </a:solidFill>
                          <a:latin typeface="Cambria Math" panose="02040503050406030204" pitchFamily="18" charset="0"/>
                          <a:ea typeface="Cambria Math" panose="02040503050406030204" pitchFamily="18" charset="0"/>
                        </a:rPr>
                        <m:t>)</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8" name="Ellipse 7"/>
              <p:cNvSpPr>
                <a:spLocks noRot="1" noChangeAspect="1" noMove="1" noResize="1" noEditPoints="1" noAdjustHandles="1" noChangeArrowheads="1" noChangeShapeType="1" noTextEdit="1"/>
              </p:cNvSpPr>
              <p:nvPr/>
            </p:nvSpPr>
            <p:spPr>
              <a:xfrm>
                <a:off x="3347864" y="3465004"/>
                <a:ext cx="1368152" cy="612068"/>
              </a:xfrm>
              <a:prstGeom prst="ellipse">
                <a:avLst/>
              </a:prstGeom>
              <a:blipFill>
                <a:blip r:embed="rId5"/>
                <a:stretch>
                  <a:fillRect/>
                </a:stretch>
              </a:blipFill>
              <a:ln>
                <a:solidFill>
                  <a:srgbClr val="FFC000"/>
                </a:solidFill>
              </a:ln>
            </p:spPr>
            <p:txBody>
              <a:bodyPr/>
              <a:lstStyle/>
              <a:p>
                <a:r>
                  <a:rPr lang="en-US">
                    <a:noFill/>
                  </a:rPr>
                  <a:t> </a:t>
                </a:r>
              </a:p>
            </p:txBody>
          </p:sp>
        </mc:Fallback>
      </mc:AlternateContent>
      <p:cxnSp>
        <p:nvCxnSpPr>
          <p:cNvPr id="15" name="Gerade Verbindung mit Pfeil 14"/>
          <p:cNvCxnSpPr>
            <a:cxnSpLocks/>
            <a:stCxn id="4" idx="6"/>
            <a:endCxn id="8" idx="2"/>
          </p:cNvCxnSpPr>
          <p:nvPr/>
        </p:nvCxnSpPr>
        <p:spPr>
          <a:xfrm>
            <a:off x="1655676" y="3771038"/>
            <a:ext cx="1692188"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feld 23"/>
              <p:cNvSpPr txBox="1"/>
              <p:nvPr/>
            </p:nvSpPr>
            <p:spPr>
              <a:xfrm>
                <a:off x="1619672" y="3418859"/>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𝐰</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4" name="Textfeld 23"/>
              <p:cNvSpPr txBox="1">
                <a:spLocks noRot="1" noChangeAspect="1" noMove="1" noResize="1" noEditPoints="1" noAdjustHandles="1" noChangeArrowheads="1" noChangeShapeType="1" noTextEdit="1"/>
              </p:cNvSpPr>
              <p:nvPr/>
            </p:nvSpPr>
            <p:spPr>
              <a:xfrm>
                <a:off x="1619672" y="3418859"/>
                <a:ext cx="1656184" cy="400110"/>
              </a:xfrm>
              <a:prstGeom prst="rect">
                <a:avLst/>
              </a:prstGeom>
              <a:blipFill>
                <a:blip r:embed="rId6"/>
                <a:stretch>
                  <a:fillRect/>
                </a:stretch>
              </a:blipFill>
            </p:spPr>
            <p:txBody>
              <a:bodyPr/>
              <a:lstStyle/>
              <a:p>
                <a:r>
                  <a:rPr lang="en-US">
                    <a:noFill/>
                  </a:rPr>
                  <a:t> </a:t>
                </a:r>
              </a:p>
            </p:txBody>
          </p:sp>
        </mc:Fallback>
      </mc:AlternateContent>
      <p:cxnSp>
        <p:nvCxnSpPr>
          <p:cNvPr id="32" name="Gerade Verbindung mit Pfeil 31">
            <a:extLst>
              <a:ext uri="{FF2B5EF4-FFF2-40B4-BE49-F238E27FC236}">
                <a16:creationId xmlns:a16="http://schemas.microsoft.com/office/drawing/2014/main" id="{29640E25-8076-BD4C-ABCC-FDBE95A87879}"/>
              </a:ext>
            </a:extLst>
          </p:cNvPr>
          <p:cNvCxnSpPr>
            <a:cxnSpLocks/>
          </p:cNvCxnSpPr>
          <p:nvPr/>
        </p:nvCxnSpPr>
        <p:spPr>
          <a:xfrm flipV="1">
            <a:off x="4716016" y="3753036"/>
            <a:ext cx="1368152" cy="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267686D2-B97F-8542-A713-6447D1C9D12F}"/>
              </a:ext>
            </a:extLst>
          </p:cNvPr>
          <p:cNvGrpSpPr/>
          <p:nvPr/>
        </p:nvGrpSpPr>
        <p:grpSpPr>
          <a:xfrm>
            <a:off x="4752020" y="3871419"/>
            <a:ext cx="1044116" cy="1061097"/>
            <a:chOff x="5780872" y="3811107"/>
            <a:chExt cx="1305144" cy="1061097"/>
          </a:xfrm>
        </p:grpSpPr>
        <p:sp>
          <p:nvSpPr>
            <p:cNvPr id="33" name="Nach links gekrümmter Pfeil 32">
              <a:extLst>
                <a:ext uri="{FF2B5EF4-FFF2-40B4-BE49-F238E27FC236}">
                  <a16:creationId xmlns:a16="http://schemas.microsoft.com/office/drawing/2014/main" id="{400E4C5E-AA7B-1D46-BA3C-4F5C30F62904}"/>
                </a:ext>
              </a:extLst>
            </p:cNvPr>
            <p:cNvSpPr/>
            <p:nvPr/>
          </p:nvSpPr>
          <p:spPr>
            <a:xfrm rot="5400000">
              <a:off x="6298428" y="3293551"/>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129AF27F-8B5D-6D4A-8E96-6F1DF94454F9}"/>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35" name="Textfeld 34">
                  <a:extLst>
                    <a:ext uri="{FF2B5EF4-FFF2-40B4-BE49-F238E27FC236}">
                      <a16:creationId xmlns:a16="http://schemas.microsoft.com/office/drawing/2014/main" xmlns="" xmlns:a14="http://schemas.microsoft.com/office/drawing/2010/main" id="{129AF27F-8B5D-6D4A-8E96-6F1DF94454F9}"/>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7"/>
                  <a:stretch>
                    <a:fillRect r="-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7" name="Ellipse 3">
                <a:extLst>
                  <a:ext uri="{FF2B5EF4-FFF2-40B4-BE49-F238E27FC236}">
                    <a16:creationId xmlns:a16="http://schemas.microsoft.com/office/drawing/2014/main" id="{A636272B-F8B6-5246-B156-99F2BB7C99CE}"/>
                  </a:ext>
                </a:extLst>
              </p:cNvPr>
              <p:cNvSpPr/>
              <p:nvPr/>
            </p:nvSpPr>
            <p:spPr>
              <a:xfrm>
                <a:off x="6120172" y="3597928"/>
                <a:ext cx="576064"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panose="02040503050406030204" pitchFamily="18" charset="0"/>
                        </a:rPr>
                        <m:t>𝐲</m:t>
                      </m:r>
                    </m:oMath>
                  </m:oMathPara>
                </a14:m>
                <a:endParaRPr lang="de-DE" b="1" dirty="0">
                  <a:solidFill>
                    <a:schemeClr val="bg1"/>
                  </a:solidFill>
                </a:endParaRPr>
              </a:p>
            </p:txBody>
          </p:sp>
        </mc:Choice>
        <mc:Fallback xmlns="">
          <p:sp>
            <p:nvSpPr>
              <p:cNvPr id="37" name="Ellipse 3">
                <a:extLst>
                  <a:ext uri="{FF2B5EF4-FFF2-40B4-BE49-F238E27FC236}">
                    <a16:creationId xmlns:a16="http://schemas.microsoft.com/office/drawing/2014/main" xmlns="" id="{A636272B-F8B6-5246-B156-99F2BB7C99CE}"/>
                  </a:ext>
                </a:extLst>
              </p:cNvPr>
              <p:cNvSpPr>
                <a:spLocks noRot="1" noChangeAspect="1" noMove="1" noResize="1" noEditPoints="1" noAdjustHandles="1" noChangeArrowheads="1" noChangeShapeType="1" noTextEdit="1"/>
              </p:cNvSpPr>
              <p:nvPr/>
            </p:nvSpPr>
            <p:spPr>
              <a:xfrm>
                <a:off x="6120172" y="3597928"/>
                <a:ext cx="576064" cy="360040"/>
              </a:xfrm>
              <a:prstGeom prst="ellipse">
                <a:avLst/>
              </a:prstGeom>
              <a:blipFill>
                <a:blip r:embed="rId8"/>
                <a:stretch>
                  <a:fillRect b="-6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4608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3CACC6-B92B-3843-9E69-81ADA0380696}"/>
              </a:ext>
            </a:extLst>
          </p:cNvPr>
          <p:cNvSpPr>
            <a:spLocks noGrp="1"/>
          </p:cNvSpPr>
          <p:nvPr>
            <p:ph type="title"/>
          </p:nvPr>
        </p:nvSpPr>
        <p:spPr/>
        <p:txBody>
          <a:bodyPr/>
          <a:lstStyle/>
          <a:p>
            <a:r>
              <a:rPr lang="en-US" dirty="0"/>
              <a:t>How do we minimize the error?</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082CF687-1C5B-1E4B-8537-B4CC07D6EA99}"/>
                  </a:ext>
                </a:extLst>
              </p:cNvPr>
              <p:cNvSpPr>
                <a:spLocks noGrp="1"/>
              </p:cNvSpPr>
              <p:nvPr>
                <p:ph idx="1"/>
              </p:nvPr>
            </p:nvSpPr>
            <p:spPr/>
            <p:txBody>
              <a:bodyPr/>
              <a:lstStyle/>
              <a:p>
                <a:pPr>
                  <a:buFont typeface="Arial" panose="020B0604020202020204" pitchFamily="34" charset="0"/>
                  <a:buChar char="•"/>
                </a:pPr>
                <a:r>
                  <a:rPr lang="en-US" dirty="0"/>
                  <a:t>Minimize the loss function </a:t>
                </a:r>
                <a14:m>
                  <m:oMath xmlns:m="http://schemas.openxmlformats.org/officeDocument/2006/math">
                    <m:r>
                      <a:rPr lang="de-DE" b="1" i="1">
                        <a:solidFill>
                          <a:schemeClr val="accent6"/>
                        </a:solidFill>
                        <a:latin typeface="Cambria Math" panose="02040503050406030204" pitchFamily="18" charset="0"/>
                        <a:ea typeface="Cambria Math" panose="02040503050406030204" pitchFamily="18" charset="0"/>
                      </a:rPr>
                      <m:t>𝐟</m:t>
                    </m:r>
                    <m:d>
                      <m:dPr>
                        <m:ctrlPr>
                          <a:rPr lang="de-DE" b="1" i="1" smtClean="0">
                            <a:solidFill>
                              <a:schemeClr val="accent6"/>
                            </a:solidFill>
                            <a:latin typeface="Cambria Math" panose="02040503050406030204" pitchFamily="18" charset="0"/>
                            <a:ea typeface="Cambria Math" panose="02040503050406030204" pitchFamily="18" charset="0"/>
                          </a:rPr>
                        </m:ctrlPr>
                      </m:dPr>
                      <m:e>
                        <m:r>
                          <a:rPr lang="de-DE" b="1" i="0" smtClean="0">
                            <a:solidFill>
                              <a:schemeClr val="accent6"/>
                            </a:solidFill>
                            <a:latin typeface="Cambria Math" panose="02040503050406030204" pitchFamily="18" charset="0"/>
                            <a:ea typeface="Cambria Math" panose="02040503050406030204" pitchFamily="18" charset="0"/>
                          </a:rPr>
                          <m:t>𝐲</m:t>
                        </m:r>
                      </m:e>
                    </m:d>
                    <m:r>
                      <a:rPr lang="de-DE" b="1" i="0" smtClean="0">
                        <a:solidFill>
                          <a:schemeClr val="accent6"/>
                        </a:solidFill>
                        <a:latin typeface="Cambria Math" panose="02040503050406030204" pitchFamily="18" charset="0"/>
                        <a:ea typeface="Cambria Math" panose="02040503050406030204" pitchFamily="18" charset="0"/>
                      </a:rPr>
                      <m:t>= </m:t>
                    </m:r>
                    <m:f>
                      <m:fPr>
                        <m:ctrlPr>
                          <a:rPr lang="en-US" b="1" i="1">
                            <a:solidFill>
                              <a:schemeClr val="accent6"/>
                            </a:solidFill>
                            <a:latin typeface="Cambria Math" panose="02040503050406030204" pitchFamily="18" charset="0"/>
                            <a:ea typeface="Cambria Math" panose="02040503050406030204" pitchFamily="18" charset="0"/>
                          </a:rPr>
                        </m:ctrlPr>
                      </m:fPr>
                      <m:num>
                        <m:r>
                          <a:rPr lang="de-DE" b="1" i="0">
                            <a:solidFill>
                              <a:schemeClr val="accent6"/>
                            </a:solidFill>
                            <a:latin typeface="Cambria Math" panose="02040503050406030204" pitchFamily="18" charset="0"/>
                            <a:ea typeface="Cambria Math" panose="02040503050406030204" pitchFamily="18" charset="0"/>
                          </a:rPr>
                          <m:t>𝟏</m:t>
                        </m:r>
                      </m:num>
                      <m:den>
                        <m:r>
                          <a:rPr lang="de-DE" b="1" i="0">
                            <a:solidFill>
                              <a:schemeClr val="accent6"/>
                            </a:solidFill>
                            <a:latin typeface="Cambria Math" panose="02040503050406030204" pitchFamily="18" charset="0"/>
                            <a:ea typeface="Cambria Math" panose="02040503050406030204" pitchFamily="18" charset="0"/>
                          </a:rPr>
                          <m:t>𝟐</m:t>
                        </m:r>
                      </m:den>
                    </m:f>
                    <m:r>
                      <a:rPr lang="de-DE" b="1" i="0">
                        <a:solidFill>
                          <a:schemeClr val="accent6"/>
                        </a:solidFill>
                        <a:latin typeface="Cambria Math" panose="02040503050406030204" pitchFamily="18" charset="0"/>
                        <a:ea typeface="Cambria Math" panose="02040503050406030204" pitchFamily="18" charset="0"/>
                      </a:rPr>
                      <m:t> </m:t>
                    </m:r>
                    <m:sSup>
                      <m:sSupPr>
                        <m:ctrlPr>
                          <a:rPr lang="de-DE" b="1" i="1">
                            <a:solidFill>
                              <a:schemeClr val="accent6"/>
                            </a:solidFill>
                            <a:latin typeface="Cambria Math" panose="02040503050406030204" pitchFamily="18" charset="0"/>
                            <a:ea typeface="Cambria Math" panose="02040503050406030204" pitchFamily="18" charset="0"/>
                          </a:rPr>
                        </m:ctrlPr>
                      </m:sSupPr>
                      <m:e>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𝐭</m:t>
                        </m:r>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𝐲</m:t>
                        </m:r>
                        <m:r>
                          <a:rPr lang="de-DE" b="1" i="0">
                            <a:solidFill>
                              <a:schemeClr val="accent6"/>
                            </a:solidFill>
                            <a:latin typeface="Cambria Math" panose="02040503050406030204" pitchFamily="18" charset="0"/>
                            <a:ea typeface="Cambria Math" panose="02040503050406030204" pitchFamily="18" charset="0"/>
                          </a:rPr>
                          <m:t>)</m:t>
                        </m:r>
                      </m:e>
                      <m:sup>
                        <m:r>
                          <a:rPr lang="de-DE" b="1" i="0">
                            <a:solidFill>
                              <a:schemeClr val="accent6"/>
                            </a:solidFill>
                            <a:latin typeface="Cambria Math" panose="02040503050406030204" pitchFamily="18" charset="0"/>
                            <a:ea typeface="Cambria Math" panose="02040503050406030204" pitchFamily="18" charset="0"/>
                          </a:rPr>
                          <m:t>𝟐</m:t>
                        </m:r>
                      </m:sup>
                    </m:sSup>
                  </m:oMath>
                </a14:m>
                <a:endParaRPr lang="en-US" b="1" baseline="30000"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r>
                  <a:rPr lang="en-US" dirty="0"/>
                  <a:t>We can only modify </a:t>
                </a:r>
                <a:r>
                  <a:rPr lang="en-US" b="1" dirty="0">
                    <a:solidFill>
                      <a:schemeClr val="accent6"/>
                    </a:solidFill>
                    <a:latin typeface="Cambria Math" panose="02040503050406030204" pitchFamily="18" charset="0"/>
                    <a:ea typeface="Cambria Math" panose="02040503050406030204" pitchFamily="18" charset="0"/>
                  </a:rPr>
                  <a:t>y. </a:t>
                </a:r>
                <a:r>
                  <a:rPr lang="en-US" dirty="0"/>
                  <a:t>How? Increase or decrease?</a:t>
                </a:r>
              </a:p>
              <a:p>
                <a:pPr>
                  <a:buFont typeface="Arial" panose="020B0604020202020204" pitchFamily="34" charset="0"/>
                  <a:buChar char="•"/>
                </a:pPr>
                <a:r>
                  <a:rPr lang="en-US" dirty="0"/>
                  <a:t>Lets look at the derivative </a:t>
                </a:r>
                <a:r>
                  <a:rPr lang="en-US" b="1" dirty="0">
                    <a:solidFill>
                      <a:srgbClr val="C00000"/>
                    </a:solidFill>
                    <a:latin typeface="Cambria Math" panose="02040503050406030204" pitchFamily="18" charset="0"/>
                    <a:ea typeface="Cambria Math" panose="02040503050406030204" pitchFamily="18" charset="0"/>
                  </a:rPr>
                  <a:t>f ’(y) = y - t</a:t>
                </a:r>
                <a:r>
                  <a:rPr lang="en-US" dirty="0"/>
                  <a:t>. </a:t>
                </a:r>
                <a:endParaRPr lang="en-US" b="1" dirty="0">
                  <a:solidFill>
                    <a:srgbClr val="C00000"/>
                  </a:solidFill>
                  <a:latin typeface="Cambria Math" panose="02040503050406030204" pitchFamily="18" charset="0"/>
                  <a:ea typeface="Cambria Math" panose="02040503050406030204" pitchFamily="18" charset="0"/>
                </a:endParaRPr>
              </a:p>
              <a:p>
                <a:pPr>
                  <a:buFont typeface="Arial" panose="020B0604020202020204" pitchFamily="34" charset="0"/>
                  <a:buChar char="•"/>
                </a:pPr>
                <a:r>
                  <a:rPr lang="en-US" b="1" dirty="0">
                    <a:solidFill>
                      <a:srgbClr val="C00000"/>
                    </a:solidFill>
                    <a:latin typeface="Cambria Math" panose="02040503050406030204" pitchFamily="18" charset="0"/>
                    <a:ea typeface="Cambria Math" panose="02040503050406030204" pitchFamily="18" charset="0"/>
                  </a:rPr>
                  <a:t>f ’(0.075) </a:t>
                </a:r>
                <a:r>
                  <a:rPr lang="en-US" dirty="0"/>
                  <a:t>is negative. To minimize </a:t>
                </a:r>
                <a:r>
                  <a:rPr lang="de-DE" b="1" dirty="0" err="1">
                    <a:solidFill>
                      <a:schemeClr val="accent6"/>
                    </a:solidFill>
                    <a:latin typeface="Cambria Math" panose="02040503050406030204" pitchFamily="18" charset="0"/>
                  </a:rPr>
                  <a:t>e</a:t>
                </a:r>
                <a:r>
                  <a:rPr lang="en-US" dirty="0"/>
                  <a:t>, go right. Increase </a:t>
                </a:r>
                <a:r>
                  <a:rPr lang="en-US" b="1" dirty="0">
                    <a:solidFill>
                      <a:schemeClr val="accent6"/>
                    </a:solidFill>
                    <a:latin typeface="Cambria Math" panose="02040503050406030204" pitchFamily="18" charset="0"/>
                    <a:ea typeface="Cambria Math" panose="02040503050406030204" pitchFamily="18" charset="0"/>
                  </a:rPr>
                  <a:t>y.</a:t>
                </a:r>
                <a:endParaRPr lang="en-US" dirty="0"/>
              </a:p>
            </p:txBody>
          </p:sp>
        </mc:Choice>
        <mc:Fallback xmlns="">
          <p:sp>
            <p:nvSpPr>
              <p:cNvPr id="3" name="Inhaltsplatzhalter 2">
                <a:extLst>
                  <a:ext uri="{FF2B5EF4-FFF2-40B4-BE49-F238E27FC236}">
                    <a16:creationId xmlns:a16="http://schemas.microsoft.com/office/drawing/2014/main" id="{082CF687-1C5B-1E4B-8537-B4CC07D6EA99}"/>
                  </a:ext>
                </a:extLst>
              </p:cNvPr>
              <p:cNvSpPr>
                <a:spLocks noGrp="1" noRot="1" noChangeAspect="1" noMove="1" noResize="1" noEditPoints="1" noAdjustHandles="1" noChangeArrowheads="1" noChangeShapeType="1" noTextEdit="1"/>
              </p:cNvSpPr>
              <p:nvPr>
                <p:ph idx="1"/>
              </p:nvPr>
            </p:nvSpPr>
            <p:spPr>
              <a:blipFill>
                <a:blip r:embed="rId3"/>
                <a:stretch>
                  <a:fillRect l="-734" b="-3425"/>
                </a:stretch>
              </a:blipFill>
            </p:spPr>
            <p:txBody>
              <a:bodyPr/>
              <a:lstStyle/>
              <a:p>
                <a:r>
                  <a:rPr lang="en-US">
                    <a:noFill/>
                  </a:rPr>
                  <a:t> </a:t>
                </a:r>
              </a:p>
            </p:txBody>
          </p:sp>
        </mc:Fallback>
      </mc:AlternateContent>
      <p:pic>
        <p:nvPicPr>
          <p:cNvPr id="7" name="Grafik 6">
            <a:extLst>
              <a:ext uri="{FF2B5EF4-FFF2-40B4-BE49-F238E27FC236}">
                <a16:creationId xmlns:a16="http://schemas.microsoft.com/office/drawing/2014/main" id="{3AA90BB9-5B23-0B4D-98CC-AA0B21A008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63688" y="3429000"/>
            <a:ext cx="5235918" cy="3021049"/>
          </a:xfrm>
          <a:prstGeom prst="rect">
            <a:avLst/>
          </a:prstGeom>
        </p:spPr>
      </p:pic>
    </p:spTree>
    <p:extLst>
      <p:ext uri="{BB962C8B-B14F-4D97-AF65-F5344CB8AC3E}">
        <p14:creationId xmlns:p14="http://schemas.microsoft.com/office/powerpoint/2010/main" val="364708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Propagate</a:t>
            </a:r>
          </a:p>
        </p:txBody>
      </p:sp>
      <p:sp>
        <p:nvSpPr>
          <p:cNvPr id="29" name="Inhaltsplatzhalter 2">
            <a:extLst>
              <a:ext uri="{FF2B5EF4-FFF2-40B4-BE49-F238E27FC236}">
                <a16:creationId xmlns:a16="http://schemas.microsoft.com/office/drawing/2014/main" id="{746DE60C-424A-1944-B280-79DA2145139D}"/>
              </a:ext>
            </a:extLst>
          </p:cNvPr>
          <p:cNvSpPr>
            <a:spLocks noGrp="1"/>
          </p:cNvSpPr>
          <p:nvPr>
            <p:ph idx="1"/>
          </p:nvPr>
        </p:nvSpPr>
        <p:spPr/>
        <p:txBody>
          <a:bodyPr/>
          <a:lstStyle/>
          <a:p>
            <a:pPr>
              <a:buFont typeface="Arial" panose="020B0604020202020204" pitchFamily="34" charset="0"/>
              <a:buChar char="•"/>
            </a:pPr>
            <a:r>
              <a:rPr lang="de-DE" dirty="0" err="1"/>
              <a:t>How</a:t>
            </a:r>
            <a:r>
              <a:rPr lang="de-DE" dirty="0"/>
              <a:t> do </a:t>
            </a:r>
            <a:r>
              <a:rPr lang="de-DE" dirty="0" err="1"/>
              <a:t>we</a:t>
            </a:r>
            <a:r>
              <a:rPr lang="de-DE" dirty="0"/>
              <a:t> </a:t>
            </a:r>
            <a:r>
              <a:rPr lang="de-DE" dirty="0" err="1"/>
              <a:t>increase</a:t>
            </a:r>
            <a:r>
              <a:rPr lang="de-DE" dirty="0"/>
              <a:t> </a:t>
            </a:r>
            <a:r>
              <a:rPr lang="de-DE" b="1" dirty="0" err="1">
                <a:solidFill>
                  <a:schemeClr val="accent6"/>
                </a:solidFill>
                <a:latin typeface="Cambria Math" panose="02040503050406030204" pitchFamily="18" charset="0"/>
              </a:rPr>
              <a:t>y</a:t>
            </a:r>
            <a:r>
              <a:rPr lang="de-DE" dirty="0"/>
              <a: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4"/>
          <p:cNvSpPr/>
          <p:nvPr/>
        </p:nvSpPr>
        <p:spPr>
          <a:xfrm>
            <a:off x="467544" y="1336442"/>
            <a:ext cx="8208912" cy="4680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solidFill>
            </a:endParaRPr>
          </a:p>
        </p:txBody>
      </p:sp>
      <mc:AlternateContent xmlns:mc="http://schemas.openxmlformats.org/markup-compatibility/2006" xmlns:a14="http://schemas.microsoft.com/office/drawing/2010/main">
        <mc:Choice Requires="a14">
          <p:sp>
            <p:nvSpPr>
              <p:cNvPr id="4" name="Ellipse 3"/>
              <p:cNvSpPr/>
              <p:nvPr/>
            </p:nvSpPr>
            <p:spPr>
              <a:xfrm>
                <a:off x="1079612" y="3519010"/>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a:rPr>
                        <m:t>𝐱</m:t>
                      </m:r>
                    </m:oMath>
                  </m:oMathPara>
                </a14:m>
                <a:endParaRPr lang="de-DE" b="1" dirty="0">
                  <a:solidFill>
                    <a:schemeClr val="bg1"/>
                  </a:solidFill>
                </a:endParaRPr>
              </a:p>
            </p:txBody>
          </p:sp>
        </mc:Choice>
        <mc:Fallback xmlns="">
          <p:sp>
            <p:nvSpPr>
              <p:cNvPr id="4" name="Ellipse 3"/>
              <p:cNvSpPr>
                <a:spLocks noRot="1" noChangeAspect="1" noMove="1" noResize="1" noEditPoints="1" noAdjustHandles="1" noChangeArrowheads="1" noChangeShapeType="1" noTextEdit="1"/>
              </p:cNvSpPr>
              <p:nvPr/>
            </p:nvSpPr>
            <p:spPr>
              <a:xfrm>
                <a:off x="1079612" y="3519010"/>
                <a:ext cx="576064" cy="360040"/>
              </a:xfrm>
              <a:prstGeom prst="ellipse">
                <a:avLst/>
              </a:prstGeom>
              <a:blipFill>
                <a:blip r:embed="rId3"/>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llipse 7"/>
              <p:cNvSpPr/>
              <p:nvPr/>
            </p:nvSpPr>
            <p:spPr>
              <a:xfrm>
                <a:off x="3347864" y="3392996"/>
                <a:ext cx="1440160"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2000" b="1" i="0" smtClean="0">
                          <a:solidFill>
                            <a:schemeClr val="accent1">
                              <a:lumMod val="50000"/>
                            </a:schemeClr>
                          </a:solidFill>
                          <a:latin typeface="Cambria Math" panose="02040503050406030204" pitchFamily="18" charset="0"/>
                          <a:ea typeface="Cambria Math" panose="02040503050406030204" pitchFamily="18" charset="0"/>
                        </a:rPr>
                        <m:t>𝛔</m:t>
                      </m:r>
                      <m:r>
                        <m:rPr>
                          <m:nor/>
                        </m:rPr>
                        <a:rPr lang="en-US" sz="2000" b="1" dirty="0">
                          <a:solidFill>
                            <a:schemeClr val="accent1">
                              <a:lumMod val="50000"/>
                            </a:schemeClr>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𝐰</m:t>
                      </m:r>
                      <m:r>
                        <m:rPr>
                          <m:nor/>
                        </m:rPr>
                        <a:rPr lang="de-DE" sz="2000" b="1" i="0" smtClean="0">
                          <a:solidFill>
                            <a:schemeClr val="accent6"/>
                          </a:solidFill>
                          <a:latin typeface="Cambria Math" panose="02040503050406030204" pitchFamily="18" charset="0"/>
                          <a:ea typeface="Cambria Math" panose="02040503050406030204" pitchFamily="18" charset="0"/>
                        </a:rPr>
                        <m:t>x</m:t>
                      </m:r>
                      <m:r>
                        <m:rPr>
                          <m:nor/>
                        </m:rPr>
                        <a:rPr lang="en-US" sz="2000" b="1" dirty="0" smtClean="0">
                          <a:solidFill>
                            <a:schemeClr val="accent1">
                              <a:lumMod val="50000"/>
                            </a:schemeClr>
                          </a:solidFill>
                          <a:latin typeface="Cambria Math" panose="02040503050406030204" pitchFamily="18" charset="0"/>
                          <a:ea typeface="Cambria Math" panose="02040503050406030204" pitchFamily="18" charset="0"/>
                        </a:rPr>
                        <m:t>)</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8" name="Ellipse 7"/>
              <p:cNvSpPr>
                <a:spLocks noRot="1" noChangeAspect="1" noMove="1" noResize="1" noEditPoints="1" noAdjustHandles="1" noChangeArrowheads="1" noChangeShapeType="1" noTextEdit="1"/>
              </p:cNvSpPr>
              <p:nvPr/>
            </p:nvSpPr>
            <p:spPr>
              <a:xfrm>
                <a:off x="3347864" y="3392996"/>
                <a:ext cx="1440160" cy="612068"/>
              </a:xfrm>
              <a:prstGeom prst="ellipse">
                <a:avLst/>
              </a:prstGeom>
              <a:blipFill>
                <a:blip r:embed="rId4"/>
                <a:stretch>
                  <a:fillRect/>
                </a:stretch>
              </a:blipFill>
              <a:ln>
                <a:solidFill>
                  <a:srgbClr val="FFC000"/>
                </a:solidFill>
              </a:ln>
            </p:spPr>
            <p:txBody>
              <a:bodyPr/>
              <a:lstStyle/>
              <a:p>
                <a:r>
                  <a:rPr lang="en-US">
                    <a:noFill/>
                  </a:rPr>
                  <a:t> </a:t>
                </a:r>
              </a:p>
            </p:txBody>
          </p:sp>
        </mc:Fallback>
      </mc:AlternateContent>
      <p:cxnSp>
        <p:nvCxnSpPr>
          <p:cNvPr id="15" name="Gerade Verbindung mit Pfeil 14"/>
          <p:cNvCxnSpPr>
            <a:cxnSpLocks/>
            <a:stCxn id="4" idx="6"/>
            <a:endCxn id="8" idx="2"/>
          </p:cNvCxnSpPr>
          <p:nvPr/>
        </p:nvCxnSpPr>
        <p:spPr>
          <a:xfrm>
            <a:off x="1655676" y="3699030"/>
            <a:ext cx="1692188"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feld 23"/>
              <p:cNvSpPr txBox="1"/>
              <p:nvPr/>
            </p:nvSpPr>
            <p:spPr>
              <a:xfrm>
                <a:off x="1619672" y="3346851"/>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𝐰</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4" name="Textfeld 23"/>
              <p:cNvSpPr txBox="1">
                <a:spLocks noRot="1" noChangeAspect="1" noMove="1" noResize="1" noEditPoints="1" noAdjustHandles="1" noChangeArrowheads="1" noChangeShapeType="1" noTextEdit="1"/>
              </p:cNvSpPr>
              <p:nvPr/>
            </p:nvSpPr>
            <p:spPr>
              <a:xfrm>
                <a:off x="1619672" y="3346851"/>
                <a:ext cx="1656184" cy="400110"/>
              </a:xfrm>
              <a:prstGeom prst="rect">
                <a:avLst/>
              </a:prstGeom>
              <a:blipFill>
                <a:blip r:embed="rId5"/>
                <a:stretch>
                  <a:fillRect/>
                </a:stretch>
              </a:blipFill>
            </p:spPr>
            <p:txBody>
              <a:bodyPr/>
              <a:lstStyle/>
              <a:p>
                <a:r>
                  <a:rPr lang="en-US">
                    <a:noFill/>
                  </a:rPr>
                  <a:t> </a:t>
                </a:r>
              </a:p>
            </p:txBody>
          </p:sp>
        </mc:Fallback>
      </mc:AlternateContent>
      <p:cxnSp>
        <p:nvCxnSpPr>
          <p:cNvPr id="32" name="Gerade Verbindung mit Pfeil 31">
            <a:extLst>
              <a:ext uri="{FF2B5EF4-FFF2-40B4-BE49-F238E27FC236}">
                <a16:creationId xmlns:a16="http://schemas.microsoft.com/office/drawing/2014/main" id="{29640E25-8076-BD4C-ABCC-FDBE95A87879}"/>
              </a:ext>
            </a:extLst>
          </p:cNvPr>
          <p:cNvCxnSpPr>
            <a:cxnSpLocks/>
          </p:cNvCxnSpPr>
          <p:nvPr/>
        </p:nvCxnSpPr>
        <p:spPr>
          <a:xfrm flipV="1">
            <a:off x="4788024" y="3681028"/>
            <a:ext cx="1368152" cy="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267686D2-B97F-8542-A713-6447D1C9D12F}"/>
              </a:ext>
            </a:extLst>
          </p:cNvPr>
          <p:cNvGrpSpPr/>
          <p:nvPr/>
        </p:nvGrpSpPr>
        <p:grpSpPr>
          <a:xfrm>
            <a:off x="4824028" y="3871419"/>
            <a:ext cx="1044116" cy="1061097"/>
            <a:chOff x="5780872" y="3811107"/>
            <a:chExt cx="1305144" cy="1061097"/>
          </a:xfrm>
        </p:grpSpPr>
        <p:sp>
          <p:nvSpPr>
            <p:cNvPr id="33" name="Nach links gekrümmter Pfeil 32">
              <a:extLst>
                <a:ext uri="{FF2B5EF4-FFF2-40B4-BE49-F238E27FC236}">
                  <a16:creationId xmlns:a16="http://schemas.microsoft.com/office/drawing/2014/main" id="{400E4C5E-AA7B-1D46-BA3C-4F5C30F62904}"/>
                </a:ext>
              </a:extLst>
            </p:cNvPr>
            <p:cNvSpPr/>
            <p:nvPr/>
          </p:nvSpPr>
          <p:spPr>
            <a:xfrm rot="5400000">
              <a:off x="6298428" y="3293551"/>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129AF27F-8B5D-6D4A-8E96-6F1DF94454F9}"/>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35" name="Textfeld 34">
                  <a:extLst>
                    <a:ext uri="{FF2B5EF4-FFF2-40B4-BE49-F238E27FC236}">
                      <a16:creationId xmlns:a16="http://schemas.microsoft.com/office/drawing/2014/main" xmlns="" xmlns:a14="http://schemas.microsoft.com/office/drawing/2010/main" id="{129AF27F-8B5D-6D4A-8E96-6F1DF94454F9}"/>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6"/>
                  <a:stretch>
                    <a:fillRect r="-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7" name="Ellipse 3">
                <a:extLst>
                  <a:ext uri="{FF2B5EF4-FFF2-40B4-BE49-F238E27FC236}">
                    <a16:creationId xmlns:a16="http://schemas.microsoft.com/office/drawing/2014/main" id="{A636272B-F8B6-5246-B156-99F2BB7C99CE}"/>
                  </a:ext>
                </a:extLst>
              </p:cNvPr>
              <p:cNvSpPr/>
              <p:nvPr/>
            </p:nvSpPr>
            <p:spPr>
              <a:xfrm>
                <a:off x="6192180" y="3525920"/>
                <a:ext cx="576064"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panose="02040503050406030204" pitchFamily="18" charset="0"/>
                        </a:rPr>
                        <m:t>𝐲</m:t>
                      </m:r>
                    </m:oMath>
                  </m:oMathPara>
                </a14:m>
                <a:endParaRPr lang="de-DE" b="1" dirty="0">
                  <a:solidFill>
                    <a:schemeClr val="bg1"/>
                  </a:solidFill>
                </a:endParaRPr>
              </a:p>
            </p:txBody>
          </p:sp>
        </mc:Choice>
        <mc:Fallback xmlns="">
          <p:sp>
            <p:nvSpPr>
              <p:cNvPr id="37" name="Ellipse 3">
                <a:extLst>
                  <a:ext uri="{FF2B5EF4-FFF2-40B4-BE49-F238E27FC236}">
                    <a16:creationId xmlns:a16="http://schemas.microsoft.com/office/drawing/2014/main" xmlns="" xmlns:a14="http://schemas.microsoft.com/office/drawing/2010/main" id="{A636272B-F8B6-5246-B156-99F2BB7C99CE}"/>
                  </a:ext>
                </a:extLst>
              </p:cNvPr>
              <p:cNvSpPr>
                <a:spLocks noRot="1" noChangeAspect="1" noMove="1" noResize="1" noEditPoints="1" noAdjustHandles="1" noChangeArrowheads="1" noChangeShapeType="1" noTextEdit="1"/>
              </p:cNvSpPr>
              <p:nvPr/>
            </p:nvSpPr>
            <p:spPr>
              <a:xfrm>
                <a:off x="6192180" y="3525920"/>
                <a:ext cx="576064" cy="360040"/>
              </a:xfrm>
              <a:prstGeom prst="ellipse">
                <a:avLst/>
              </a:prstGeom>
              <a:blipFill>
                <a:blip r:embed="rId7"/>
                <a:stretch>
                  <a:fillRect b="-6897"/>
                </a:stretch>
              </a:blipFill>
              <a:ln>
                <a:noFill/>
              </a:ln>
            </p:spPr>
            <p:txBody>
              <a:bodyPr/>
              <a:lstStyle/>
              <a:p>
                <a:r>
                  <a:rPr lang="en-US">
                    <a:noFill/>
                  </a:rPr>
                  <a:t> </a:t>
                </a:r>
              </a:p>
            </p:txBody>
          </p:sp>
        </mc:Fallback>
      </mc:AlternateContent>
      <p:grpSp>
        <p:nvGrpSpPr>
          <p:cNvPr id="18" name="Gruppieren 17">
            <a:extLst>
              <a:ext uri="{FF2B5EF4-FFF2-40B4-BE49-F238E27FC236}">
                <a16:creationId xmlns:a16="http://schemas.microsoft.com/office/drawing/2014/main" id="{DB296A7A-55C1-BF4E-BFE8-F1E3A2085237}"/>
              </a:ext>
            </a:extLst>
          </p:cNvPr>
          <p:cNvGrpSpPr/>
          <p:nvPr/>
        </p:nvGrpSpPr>
        <p:grpSpPr>
          <a:xfrm>
            <a:off x="1803097" y="3756254"/>
            <a:ext cx="1044116" cy="1251936"/>
            <a:chOff x="5780872" y="3811107"/>
            <a:chExt cx="1305144" cy="1061097"/>
          </a:xfrm>
        </p:grpSpPr>
        <p:sp>
          <p:nvSpPr>
            <p:cNvPr id="19" name="Nach links gekrümmter Pfeil 18">
              <a:extLst>
                <a:ext uri="{FF2B5EF4-FFF2-40B4-BE49-F238E27FC236}">
                  <a16:creationId xmlns:a16="http://schemas.microsoft.com/office/drawing/2014/main" id="{69C757F7-7FC8-654C-9FC3-CD4E2F4D58E7}"/>
                </a:ext>
              </a:extLst>
            </p:cNvPr>
            <p:cNvSpPr/>
            <p:nvPr/>
          </p:nvSpPr>
          <p:spPr>
            <a:xfrm rot="5400000">
              <a:off x="6298428" y="3293551"/>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DE859CD7-A0FF-2342-B21C-73D12420E689}"/>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0" name="Textfeld 19">
                  <a:extLst>
                    <a:ext uri="{FF2B5EF4-FFF2-40B4-BE49-F238E27FC236}">
                      <a16:creationId xmlns:a16="http://schemas.microsoft.com/office/drawing/2014/main" xmlns="" xmlns:a14="http://schemas.microsoft.com/office/drawing/2010/main" id="{DE859CD7-A0FF-2342-B21C-73D12420E689}"/>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8"/>
                  <a:stretch>
                    <a:fillRect r="-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380609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25D743-644C-6E4A-9A3B-486EFE2F76E2}"/>
              </a:ext>
            </a:extLst>
          </p:cNvPr>
          <p:cNvSpPr>
            <a:spLocks noGrp="1"/>
          </p:cNvSpPr>
          <p:nvPr>
            <p:ph type="title"/>
          </p:nvPr>
        </p:nvSpPr>
        <p:spPr/>
        <p:txBody>
          <a:bodyPr/>
          <a:lstStyle/>
          <a:p>
            <a:r>
              <a:rPr lang="en-US" dirty="0"/>
              <a:t>How do we increase </a:t>
            </a:r>
            <a:r>
              <a:rPr lang="en-US" dirty="0">
                <a:solidFill>
                  <a:schemeClr val="accent6"/>
                </a:solidFill>
                <a:latin typeface="Cambria Math" panose="02040503050406030204" pitchFamily="18" charset="0"/>
                <a:ea typeface="Cambria Math" panose="02040503050406030204" pitchFamily="18" charset="0"/>
              </a:rPr>
              <a:t>y</a:t>
            </a:r>
            <a:r>
              <a:rPr lang="en-US" dirty="0"/>
              <a:t>?</a:t>
            </a:r>
          </a:p>
        </p:txBody>
      </p:sp>
      <mc:AlternateContent xmlns:mc="http://schemas.openxmlformats.org/markup-compatibility/2006" xmlns:a14="http://schemas.microsoft.com/office/drawing/2010/main">
        <mc:Choice Requires="a14">
          <p:sp>
            <p:nvSpPr>
              <p:cNvPr id="7" name="Inhaltsplatzhalter 2">
                <a:extLst>
                  <a:ext uri="{FF2B5EF4-FFF2-40B4-BE49-F238E27FC236}">
                    <a16:creationId xmlns:a16="http://schemas.microsoft.com/office/drawing/2014/main" id="{8804B94D-FB79-B348-B1FB-235E63CA9F63}"/>
                  </a:ext>
                </a:extLst>
              </p:cNvPr>
              <p:cNvSpPr>
                <a:spLocks noGrp="1"/>
              </p:cNvSpPr>
              <p:nvPr>
                <p:ph idx="1"/>
              </p:nvPr>
            </p:nvSpPr>
            <p:spPr>
              <a:xfrm>
                <a:off x="250825" y="1592263"/>
                <a:ext cx="8640763" cy="2772841"/>
              </a:xfrm>
            </p:spPr>
            <p:txBody>
              <a:bodyPr/>
              <a:lstStyle/>
              <a:p>
                <a:pPr>
                  <a:buFont typeface="Arial" panose="020B0604020202020204" pitchFamily="34" charset="0"/>
                  <a:buChar char="•"/>
                </a:pPr>
                <a:r>
                  <a:rPr lang="de-DE" dirty="0"/>
                  <a:t>Maximize </a:t>
                </a:r>
                <a14:m>
                  <m:oMath xmlns:m="http://schemas.openxmlformats.org/officeDocument/2006/math">
                    <m:r>
                      <a:rPr lang="de-DE" b="1" smtClean="0">
                        <a:solidFill>
                          <a:schemeClr val="accent6"/>
                        </a:solidFill>
                        <a:latin typeface="Cambria Math" panose="02040503050406030204" pitchFamily="18" charset="0"/>
                        <a:ea typeface="Cambria Math" panose="02040503050406030204" pitchFamily="18" charset="0"/>
                      </a:rPr>
                      <m:t>𝛔</m:t>
                    </m:r>
                    <m:d>
                      <m:dPr>
                        <m:ctrlPr>
                          <a:rPr lang="de-DE" b="1" i="1" smtClean="0">
                            <a:solidFill>
                              <a:schemeClr val="accent6"/>
                            </a:solidFill>
                            <a:latin typeface="Cambria Math" panose="02040503050406030204" pitchFamily="18" charset="0"/>
                            <a:ea typeface="Cambria Math" panose="02040503050406030204" pitchFamily="18" charset="0"/>
                          </a:rPr>
                        </m:ctrlPr>
                      </m:dPr>
                      <m:e>
                        <m:r>
                          <a:rPr lang="de-DE" b="1" i="0" smtClean="0">
                            <a:solidFill>
                              <a:schemeClr val="accent6"/>
                            </a:solidFill>
                            <a:latin typeface="Cambria Math" panose="02040503050406030204" pitchFamily="18" charset="0"/>
                            <a:ea typeface="Cambria Math" panose="02040503050406030204" pitchFamily="18" charset="0"/>
                          </a:rPr>
                          <m:t>𝐰𝐱</m:t>
                        </m:r>
                      </m:e>
                    </m:d>
                    <m:r>
                      <a:rPr lang="de-DE" b="1" i="0" smtClean="0">
                        <a:solidFill>
                          <a:schemeClr val="accent6"/>
                        </a:solidFill>
                        <a:latin typeface="Cambria Math" panose="02040503050406030204" pitchFamily="18" charset="0"/>
                        <a:ea typeface="Cambria Math" panose="02040503050406030204" pitchFamily="18" charset="0"/>
                      </a:rPr>
                      <m:t>=</m:t>
                    </m:r>
                    <m:r>
                      <a:rPr lang="de-DE" b="1" i="0" smtClean="0">
                        <a:solidFill>
                          <a:schemeClr val="accent6"/>
                        </a:solidFill>
                        <a:latin typeface="Cambria Math" panose="02040503050406030204" pitchFamily="18" charset="0"/>
                        <a:ea typeface="Cambria Math" panose="02040503050406030204" pitchFamily="18" charset="0"/>
                      </a:rPr>
                      <m:t>𝐭𝐚𝐧𝐡</m:t>
                    </m:r>
                    <m:d>
                      <m:dPr>
                        <m:ctrlPr>
                          <a:rPr lang="de-DE" b="1" i="1" smtClean="0">
                            <a:solidFill>
                              <a:schemeClr val="accent6"/>
                            </a:solidFill>
                            <a:latin typeface="Cambria Math" panose="02040503050406030204" pitchFamily="18" charset="0"/>
                            <a:ea typeface="Cambria Math" panose="02040503050406030204" pitchFamily="18" charset="0"/>
                          </a:rPr>
                        </m:ctrlPr>
                      </m:dPr>
                      <m:e>
                        <m:r>
                          <a:rPr lang="de-DE" b="1" i="0" smtClean="0">
                            <a:solidFill>
                              <a:schemeClr val="accent6"/>
                            </a:solidFill>
                            <a:latin typeface="Cambria Math" panose="02040503050406030204" pitchFamily="18" charset="0"/>
                            <a:ea typeface="Cambria Math" panose="02040503050406030204" pitchFamily="18" charset="0"/>
                          </a:rPr>
                          <m:t>𝐰</m:t>
                        </m:r>
                        <m:r>
                          <a:rPr lang="de-DE" b="1" i="0" smtClean="0">
                            <a:solidFill>
                              <a:schemeClr val="accent6"/>
                            </a:solidFill>
                            <a:latin typeface="Cambria Math" panose="02040503050406030204" pitchFamily="18" charset="0"/>
                            <a:ea typeface="Cambria Math" panose="02040503050406030204" pitchFamily="18" charset="0"/>
                          </a:rPr>
                          <m:t> ∗</m:t>
                        </m:r>
                        <m:r>
                          <a:rPr lang="de-DE" b="1" i="0" smtClean="0">
                            <a:solidFill>
                              <a:schemeClr val="accent6"/>
                            </a:solidFill>
                            <a:latin typeface="Cambria Math" panose="02040503050406030204" pitchFamily="18" charset="0"/>
                            <a:ea typeface="Cambria Math" panose="02040503050406030204" pitchFamily="18" charset="0"/>
                          </a:rPr>
                          <m:t>𝟎</m:t>
                        </m:r>
                        <m:r>
                          <a:rPr lang="de-DE" b="1" i="0" smtClean="0">
                            <a:solidFill>
                              <a:schemeClr val="accent6"/>
                            </a:solidFill>
                            <a:latin typeface="Cambria Math" panose="02040503050406030204" pitchFamily="18" charset="0"/>
                            <a:ea typeface="Cambria Math" panose="02040503050406030204" pitchFamily="18" charset="0"/>
                          </a:rPr>
                          <m:t>.</m:t>
                        </m:r>
                        <m:r>
                          <a:rPr lang="de-DE" b="1" i="0" smtClean="0">
                            <a:solidFill>
                              <a:schemeClr val="accent6"/>
                            </a:solidFill>
                            <a:latin typeface="Cambria Math" panose="02040503050406030204" pitchFamily="18" charset="0"/>
                            <a:ea typeface="Cambria Math" panose="02040503050406030204" pitchFamily="18" charset="0"/>
                          </a:rPr>
                          <m:t>𝟑</m:t>
                        </m:r>
                      </m:e>
                    </m:d>
                  </m:oMath>
                </a14:m>
                <a:endParaRPr lang="de-DE" b="1" dirty="0">
                  <a:solidFill>
                    <a:schemeClr val="accent6"/>
                  </a:solidFill>
                  <a:latin typeface="Cambria" panose="02040503050406030204" pitchFamily="18" charset="0"/>
                  <a:ea typeface="Cambria Math" panose="02040503050406030204" pitchFamily="18" charset="0"/>
                </a:endParaRPr>
              </a:p>
              <a:p>
                <a:pPr>
                  <a:buFont typeface="Arial" panose="020B0604020202020204" pitchFamily="34" charset="0"/>
                  <a:buChar char="•"/>
                </a:pPr>
                <a:r>
                  <a:rPr lang="en-US" dirty="0"/>
                  <a:t>We can only modify </a:t>
                </a:r>
                <a:r>
                  <a:rPr lang="en-US" b="1" dirty="0">
                    <a:solidFill>
                      <a:schemeClr val="accent6"/>
                    </a:solidFill>
                    <a:latin typeface="Cambria Math" panose="02040503050406030204" pitchFamily="18" charset="0"/>
                    <a:ea typeface="Cambria Math" panose="02040503050406030204" pitchFamily="18" charset="0"/>
                  </a:rPr>
                  <a:t>w. </a:t>
                </a:r>
                <a:r>
                  <a:rPr lang="en-US" dirty="0"/>
                  <a:t>How? Increase or decrease?</a:t>
                </a:r>
              </a:p>
              <a:p>
                <a:pPr>
                  <a:buFont typeface="Arial" panose="020B0604020202020204" pitchFamily="34" charset="0"/>
                  <a:buChar char="•"/>
                </a:pPr>
                <a:r>
                  <a:rPr lang="en-US" dirty="0"/>
                  <a:t>Let’s look at the derivative </a:t>
                </a:r>
                <a14:m>
                  <m:oMath xmlns:m="http://schemas.openxmlformats.org/officeDocument/2006/math">
                    <m:sSup>
                      <m:sSupPr>
                        <m:ctrlPr>
                          <a:rPr lang="de-DE" b="1" i="1" smtClean="0">
                            <a:solidFill>
                              <a:schemeClr val="accent6"/>
                            </a:solidFill>
                            <a:latin typeface="Cambria Math" panose="02040503050406030204" pitchFamily="18" charset="0"/>
                            <a:ea typeface="Cambria Math" panose="02040503050406030204" pitchFamily="18" charset="0"/>
                          </a:rPr>
                        </m:ctrlPr>
                      </m:sSupPr>
                      <m:e>
                        <m:r>
                          <a:rPr lang="de-DE" b="1" i="0">
                            <a:solidFill>
                              <a:schemeClr val="accent6"/>
                            </a:solidFill>
                            <a:latin typeface="Cambria Math" panose="02040503050406030204" pitchFamily="18" charset="0"/>
                            <a:ea typeface="Cambria Math" panose="02040503050406030204" pitchFamily="18" charset="0"/>
                          </a:rPr>
                          <m:t>𝛔</m:t>
                        </m:r>
                      </m:e>
                      <m:sup>
                        <m:r>
                          <a:rPr lang="de-DE" b="1" i="0" smtClean="0">
                            <a:solidFill>
                              <a:schemeClr val="accent6"/>
                            </a:solidFill>
                            <a:latin typeface="Cambria Math" panose="02040503050406030204" pitchFamily="18" charset="0"/>
                            <a:ea typeface="Cambria Math" panose="02040503050406030204" pitchFamily="18" charset="0"/>
                          </a:rPr>
                          <m:t>′</m:t>
                        </m:r>
                      </m:sup>
                    </m:sSup>
                    <m:r>
                      <a:rPr lang="de-DE" b="1" i="0" smtClean="0">
                        <a:solidFill>
                          <a:schemeClr val="accent6"/>
                        </a:solidFill>
                        <a:latin typeface="Cambria Math" panose="02040503050406030204" pitchFamily="18" charset="0"/>
                        <a:ea typeface="Cambria Math" panose="02040503050406030204" pitchFamily="18" charset="0"/>
                      </a:rPr>
                      <m:t>:</m:t>
                    </m:r>
                  </m:oMath>
                </a14:m>
                <a:endParaRPr lang="de-DE" b="1" dirty="0">
                  <a:solidFill>
                    <a:schemeClr val="accent6"/>
                  </a:solidFill>
                  <a:latin typeface="Cambria Math" panose="02040503050406030204" pitchFamily="18" charset="0"/>
                  <a:sym typeface="Wingdings" pitchFamily="2" charset="2"/>
                </a:endParaRPr>
              </a:p>
              <a:p>
                <a:pPr lvl="1">
                  <a:buFont typeface="Arial" panose="020B0604020202020204" pitchFamily="34" charset="0"/>
                  <a:buChar char="•"/>
                </a:pPr>
                <a:r>
                  <a:rPr lang="en-US" b="1" dirty="0">
                    <a:solidFill>
                      <a:srgbClr val="C00000"/>
                    </a:solidFill>
                    <a:latin typeface="Cambria Math" panose="02040503050406030204" pitchFamily="18" charset="0"/>
                    <a:ea typeface="Cambria Math" panose="02040503050406030204" pitchFamily="18" charset="0"/>
                  </a:rPr>
                  <a:t>f ’(0.25) </a:t>
                </a:r>
                <a:r>
                  <a:rPr lang="en-US" dirty="0"/>
                  <a:t>is positive. To maximize </a:t>
                </a:r>
                <a:r>
                  <a:rPr lang="de-DE" b="1" dirty="0" err="1">
                    <a:solidFill>
                      <a:schemeClr val="accent6"/>
                    </a:solidFill>
                    <a:latin typeface="Cambria Math" panose="02040503050406030204" pitchFamily="18" charset="0"/>
                  </a:rPr>
                  <a:t>y</a:t>
                </a:r>
                <a:r>
                  <a:rPr lang="en-US" dirty="0"/>
                  <a:t>, go right. Increase </a:t>
                </a:r>
                <a:r>
                  <a:rPr lang="en-US" b="1" dirty="0">
                    <a:solidFill>
                      <a:schemeClr val="accent6"/>
                    </a:solidFill>
                    <a:latin typeface="Cambria Math" panose="02040503050406030204" pitchFamily="18" charset="0"/>
                    <a:ea typeface="Cambria Math" panose="02040503050406030204" pitchFamily="18" charset="0"/>
                  </a:rPr>
                  <a:t>w.</a:t>
                </a:r>
                <a:endParaRPr lang="en-US" dirty="0"/>
              </a:p>
              <a:p>
                <a:endParaRPr lang="de-DE" b="1" dirty="0">
                  <a:solidFill>
                    <a:schemeClr val="accent6"/>
                  </a:solidFill>
                  <a:latin typeface="Cambria Math" panose="02040503050406030204" pitchFamily="18" charset="0"/>
                  <a:sym typeface="Wingdings" pitchFamily="2" charset="2"/>
                </a:endParaRPr>
              </a:p>
              <a:p>
                <a:endParaRPr lang="de-DE"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7" name="Inhaltsplatzhalter 2">
                <a:extLst>
                  <a:ext uri="{FF2B5EF4-FFF2-40B4-BE49-F238E27FC236}">
                    <a16:creationId xmlns:a16="http://schemas.microsoft.com/office/drawing/2014/main" id="{8804B94D-FB79-B348-B1FB-235E63CA9F63}"/>
                  </a:ext>
                </a:extLst>
              </p:cNvPr>
              <p:cNvSpPr>
                <a:spLocks noGrp="1" noRot="1" noChangeAspect="1" noMove="1" noResize="1" noEditPoints="1" noAdjustHandles="1" noChangeArrowheads="1" noChangeShapeType="1" noTextEdit="1"/>
              </p:cNvSpPr>
              <p:nvPr>
                <p:ph idx="1"/>
              </p:nvPr>
            </p:nvSpPr>
            <p:spPr>
              <a:xfrm>
                <a:off x="250825" y="1592263"/>
                <a:ext cx="8640763" cy="2772841"/>
              </a:xfrm>
              <a:blipFill>
                <a:blip r:embed="rId3"/>
                <a:stretch>
                  <a:fillRect l="-734" t="-909"/>
                </a:stretch>
              </a:blipFill>
            </p:spPr>
            <p:txBody>
              <a:bodyPr/>
              <a:lstStyle/>
              <a:p>
                <a:r>
                  <a:rPr lang="en-DE">
                    <a:noFill/>
                  </a:rPr>
                  <a:t> </a:t>
                </a:r>
              </a:p>
            </p:txBody>
          </p:sp>
        </mc:Fallback>
      </mc:AlternateContent>
      <p:pic>
        <p:nvPicPr>
          <p:cNvPr id="9" name="Grafik 8">
            <a:extLst>
              <a:ext uri="{FF2B5EF4-FFF2-40B4-BE49-F238E27FC236}">
                <a16:creationId xmlns:a16="http://schemas.microsoft.com/office/drawing/2014/main" id="{93EB7D03-C874-4341-8384-E78C37143DB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7664" y="3429000"/>
            <a:ext cx="5969931" cy="2592598"/>
          </a:xfrm>
          <a:prstGeom prst="rect">
            <a:avLst/>
          </a:prstGeom>
        </p:spPr>
      </p:pic>
    </p:spTree>
    <p:extLst>
      <p:ext uri="{BB962C8B-B14F-4D97-AF65-F5344CB8AC3E}">
        <p14:creationId xmlns:p14="http://schemas.microsoft.com/office/powerpoint/2010/main" val="69437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404C3-120E-B743-8B10-761BA8B04D9F}"/>
              </a:ext>
            </a:extLst>
          </p:cNvPr>
          <p:cNvSpPr>
            <a:spLocks noGrp="1"/>
          </p:cNvSpPr>
          <p:nvPr>
            <p:ph type="title"/>
          </p:nvPr>
        </p:nvSpPr>
        <p:spPr/>
        <p:txBody>
          <a:bodyPr/>
          <a:lstStyle/>
          <a:p>
            <a:r>
              <a:rPr lang="en-US" dirty="0"/>
              <a:t>How do we update </a:t>
            </a:r>
            <a:r>
              <a:rPr lang="en-US" dirty="0">
                <a:solidFill>
                  <a:schemeClr val="accent6"/>
                </a:solidFill>
                <a:latin typeface="Cambria Math" panose="02040503050406030204" pitchFamily="18" charset="0"/>
                <a:ea typeface="Cambria Math" panose="02040503050406030204" pitchFamily="18" charset="0"/>
              </a:rPr>
              <a:t>w</a:t>
            </a:r>
            <a:r>
              <a:rPr lang="en-US" dirty="0"/>
              <a:t>?</a:t>
            </a:r>
          </a:p>
        </p:txBody>
      </p:sp>
      <mc:AlternateContent xmlns:mc="http://schemas.openxmlformats.org/markup-compatibility/2006" xmlns:a14="http://schemas.microsoft.com/office/drawing/2010/main">
        <mc:Choice Requires="a14">
          <p:sp>
            <p:nvSpPr>
              <p:cNvPr id="4" name="Inhaltsplatzhalter 2">
                <a:extLst>
                  <a:ext uri="{FF2B5EF4-FFF2-40B4-BE49-F238E27FC236}">
                    <a16:creationId xmlns:a16="http://schemas.microsoft.com/office/drawing/2014/main" id="{1D2F48C2-33A2-DC45-8B59-AE81382793CA}"/>
                  </a:ext>
                </a:extLst>
              </p:cNvPr>
              <p:cNvSpPr>
                <a:spLocks noGrp="1"/>
              </p:cNvSpPr>
              <p:nvPr>
                <p:ph idx="1"/>
              </p:nvPr>
            </p:nvSpPr>
            <p:spPr/>
            <p:txBody>
              <a:bodyPr/>
              <a:lstStyle/>
              <a:p>
                <a:pPr>
                  <a:buFont typeface="Arial" panose="020B0604020202020204" pitchFamily="34" charset="0"/>
                  <a:buChar char="•"/>
                </a:pPr>
                <a:r>
                  <a:rPr lang="en-US" dirty="0"/>
                  <a:t>Increase or decrease? Depends on the sign of the output of the derivative with respect to </a:t>
                </a: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𝐰</m:t>
                    </m:r>
                  </m:oMath>
                </a14:m>
                <a:r>
                  <a:rPr lang="en-US" dirty="0"/>
                  <a:t>. </a:t>
                </a:r>
                <a:endParaRPr lang="de-DE" b="1" dirty="0">
                  <a:solidFill>
                    <a:schemeClr val="accent6"/>
                  </a:solidFill>
                  <a:latin typeface="Cambria Math" panose="02040503050406030204" pitchFamily="18" charset="0"/>
                  <a:sym typeface="Wingdings" pitchFamily="2" charset="2"/>
                </a:endParaRPr>
              </a:p>
              <a:p>
                <a:pPr>
                  <a:buFont typeface="Arial" panose="020B0604020202020204" pitchFamily="34" charset="0"/>
                  <a:buChar char="•"/>
                </a:pPr>
                <a:r>
                  <a:rPr lang="de-DE" dirty="0" err="1"/>
                  <a:t>By</a:t>
                </a:r>
                <a:r>
                  <a:rPr lang="de-DE" dirty="0"/>
                  <a:t> </a:t>
                </a:r>
                <a:r>
                  <a:rPr lang="de-DE" dirty="0" err="1"/>
                  <a:t>how</a:t>
                </a:r>
                <a:r>
                  <a:rPr lang="de-DE" dirty="0"/>
                  <a:t> </a:t>
                </a:r>
                <a:r>
                  <a:rPr lang="de-DE" dirty="0" err="1"/>
                  <a:t>much</a:t>
                </a:r>
                <a:r>
                  <a:rPr lang="de-DE" dirty="0"/>
                  <a:t>?</a:t>
                </a:r>
              </a:p>
              <a:p>
                <a:pPr lvl="1">
                  <a:buFont typeface="Arial" panose="020B0604020202020204" pitchFamily="34" charset="0"/>
                  <a:buChar char="•"/>
                </a:pPr>
                <a:r>
                  <a:rPr lang="de-DE" dirty="0" err="1"/>
                  <a:t>Depends</a:t>
                </a:r>
                <a:r>
                  <a:rPr lang="de-DE" dirty="0"/>
                  <a:t> </a:t>
                </a:r>
                <a:r>
                  <a:rPr lang="de-DE" dirty="0">
                    <a:sym typeface="Wingdings" pitchFamily="2" charset="2"/>
                  </a:rPr>
                  <a:t>on </a:t>
                </a:r>
                <a:r>
                  <a:rPr lang="de-DE" dirty="0" err="1">
                    <a:sym typeface="Wingdings" pitchFamily="2" charset="2"/>
                  </a:rPr>
                  <a:t>the</a:t>
                </a:r>
                <a:r>
                  <a:rPr lang="de-DE" dirty="0">
                    <a:sym typeface="Wingdings" pitchFamily="2" charset="2"/>
                  </a:rPr>
                  <a:t> </a:t>
                </a:r>
                <a:r>
                  <a:rPr lang="de-DE" dirty="0" err="1">
                    <a:sym typeface="Wingdings" pitchFamily="2" charset="2"/>
                  </a:rPr>
                  <a:t>input</a:t>
                </a:r>
                <a:r>
                  <a:rPr lang="de-DE" dirty="0">
                    <a:sym typeface="Wingdings" pitchFamily="2" charset="2"/>
                  </a:rPr>
                  <a:t>, </a:t>
                </a:r>
                <a:r>
                  <a:rPr lang="de-DE" dirty="0" err="1">
                    <a:sym typeface="Wingdings" pitchFamily="2" charset="2"/>
                  </a:rPr>
                  <a:t>the</a:t>
                </a:r>
                <a:r>
                  <a:rPr lang="de-DE" dirty="0">
                    <a:sym typeface="Wingdings" pitchFamily="2" charset="2"/>
                  </a:rPr>
                  <a:t> </a:t>
                </a:r>
                <a:r>
                  <a:rPr lang="de-DE" dirty="0" err="1">
                    <a:sym typeface="Wingdings" pitchFamily="2" charset="2"/>
                  </a:rPr>
                  <a:t>size</a:t>
                </a:r>
                <a:r>
                  <a:rPr lang="de-DE" dirty="0">
                    <a:sym typeface="Wingdings" pitchFamily="2" charset="2"/>
                  </a:rPr>
                  <a:t> </a:t>
                </a:r>
                <a:r>
                  <a:rPr lang="de-DE" dirty="0" err="1">
                    <a:sym typeface="Wingdings" pitchFamily="2" charset="2"/>
                  </a:rPr>
                  <a:t>of</a:t>
                </a:r>
                <a:r>
                  <a:rPr lang="de-DE" dirty="0">
                    <a:sym typeface="Wingdings" pitchFamily="2" charset="2"/>
                  </a:rPr>
                  <a:t> </a:t>
                </a:r>
                <a:r>
                  <a:rPr lang="de-DE" dirty="0" err="1">
                    <a:sym typeface="Wingdings" pitchFamily="2" charset="2"/>
                  </a:rPr>
                  <a:t>the</a:t>
                </a:r>
                <a:r>
                  <a:rPr lang="de-DE" dirty="0">
                    <a:sym typeface="Wingdings" pitchFamily="2" charset="2"/>
                  </a:rPr>
                  <a:t> </a:t>
                </a:r>
                <a:r>
                  <a:rPr lang="de-DE" dirty="0" err="1">
                    <a:sym typeface="Wingdings" pitchFamily="2" charset="2"/>
                  </a:rPr>
                  <a:t>error</a:t>
                </a:r>
                <a:r>
                  <a:rPr lang="de-DE" dirty="0">
                    <a:sym typeface="Wingdings" pitchFamily="2" charset="2"/>
                  </a:rPr>
                  <a:t> </a:t>
                </a:r>
                <a:r>
                  <a:rPr lang="de-DE" dirty="0" err="1">
                    <a:sym typeface="Wingdings" pitchFamily="2" charset="2"/>
                  </a:rPr>
                  <a:t>and</a:t>
                </a:r>
                <a:r>
                  <a:rPr lang="de-DE" dirty="0">
                    <a:sym typeface="Wingdings" pitchFamily="2" charset="2"/>
                  </a:rPr>
                  <a:t> </a:t>
                </a:r>
                <a:r>
                  <a:rPr lang="de-DE" dirty="0"/>
                  <a:t>on </a:t>
                </a:r>
                <a:r>
                  <a:rPr lang="de-DE" dirty="0" err="1"/>
                  <a:t>the</a:t>
                </a:r>
                <a:r>
                  <a:rPr lang="de-DE" dirty="0"/>
                  <a:t> </a:t>
                </a:r>
                <a:r>
                  <a:rPr lang="de-DE" dirty="0" err="1"/>
                  <a:t>learning</a:t>
                </a:r>
                <a:r>
                  <a:rPr lang="de-DE" dirty="0"/>
                  <a:t> rate </a:t>
                </a:r>
                <a:r>
                  <a:rPr lang="de-DE" b="1" dirty="0">
                    <a:solidFill>
                      <a:schemeClr val="accent6"/>
                    </a:solidFill>
                    <a:latin typeface="Cambria Math" panose="02040503050406030204" pitchFamily="18" charset="0"/>
                  </a:rPr>
                  <a:t>α.</a:t>
                </a:r>
              </a:p>
              <a:p>
                <a:pPr>
                  <a:buFont typeface="Arial" panose="020B0604020202020204" pitchFamily="34" charset="0"/>
                  <a:buChar char="•"/>
                </a:pPr>
                <a:r>
                  <a:rPr lang="de-DE" dirty="0" err="1">
                    <a:sym typeface="Wingdings" pitchFamily="2" charset="2"/>
                  </a:rPr>
                  <a:t>Another</a:t>
                </a:r>
                <a:r>
                  <a:rPr lang="de-DE" dirty="0">
                    <a:sym typeface="Wingdings" pitchFamily="2" charset="2"/>
                  </a:rPr>
                  <a:t> </a:t>
                </a:r>
                <a:r>
                  <a:rPr lang="de-DE" dirty="0" err="1">
                    <a:sym typeface="Wingdings" pitchFamily="2" charset="2"/>
                  </a:rPr>
                  <a:t>hyperparameter</a:t>
                </a:r>
                <a:r>
                  <a:rPr lang="de-DE" dirty="0">
                    <a:sym typeface="Wingdings" pitchFamily="2" charset="2"/>
                  </a:rPr>
                  <a:t>.</a:t>
                </a:r>
              </a:p>
              <a:p>
                <a:pPr>
                  <a:buFont typeface="Arial" panose="020B0604020202020204" pitchFamily="34" charset="0"/>
                  <a:buChar char="•"/>
                </a:pPr>
                <a:endParaRPr lang="de-DE" dirty="0">
                  <a:sym typeface="Wingdings" pitchFamily="2" charset="2"/>
                </a:endParaRPr>
              </a:p>
              <a:p>
                <a:pPr>
                  <a:buFont typeface="Arial" panose="020B0604020202020204" pitchFamily="34" charset="0"/>
                  <a:buChar char="•"/>
                </a:pPr>
                <a14:m>
                  <m:oMath xmlns:m="http://schemas.openxmlformats.org/officeDocument/2006/math">
                    <m:r>
                      <a:rPr lang="de-DE" sz="2400" b="1">
                        <a:solidFill>
                          <a:schemeClr val="accent6"/>
                        </a:solidFill>
                        <a:latin typeface="Cambria Math" panose="02040503050406030204" pitchFamily="18" charset="0"/>
                        <a:ea typeface="Cambria Math" panose="02040503050406030204" pitchFamily="18" charset="0"/>
                      </a:rPr>
                      <m:t>∆ </m:t>
                    </m:r>
                    <m:r>
                      <a:rPr lang="de-DE" sz="2400" b="1">
                        <a:solidFill>
                          <a:schemeClr val="accent6"/>
                        </a:solidFill>
                        <a:latin typeface="Cambria Math" panose="02040503050406030204" pitchFamily="18" charset="0"/>
                        <a:ea typeface="Cambria Math" panose="02040503050406030204" pitchFamily="18" charset="0"/>
                      </a:rPr>
                      <m:t>𝐰</m:t>
                    </m:r>
                    <m:r>
                      <a:rPr lang="de-DE" sz="2400" b="1">
                        <a:solidFill>
                          <a:schemeClr val="accent6"/>
                        </a:solidFill>
                        <a:latin typeface="Cambria Math" panose="02040503050406030204" pitchFamily="18" charset="0"/>
                        <a:ea typeface="Cambria Math" panose="02040503050406030204" pitchFamily="18" charset="0"/>
                      </a:rPr>
                      <m:t>=− </m:t>
                    </m:r>
                    <m:r>
                      <a:rPr lang="de-DE" sz="2400" b="1" i="1">
                        <a:solidFill>
                          <a:srgbClr val="C00000"/>
                        </a:solidFill>
                        <a:latin typeface="Cambria Math" panose="02040503050406030204" pitchFamily="18" charset="0"/>
                        <a:ea typeface="Cambria Math" panose="02040503050406030204" pitchFamily="18" charset="0"/>
                      </a:rPr>
                      <m:t>𝛂</m:t>
                    </m:r>
                    <m:r>
                      <a:rPr lang="de-DE" sz="2400" b="1" i="1">
                        <a:solidFill>
                          <a:srgbClr val="C00000"/>
                        </a:solidFill>
                        <a:latin typeface="Cambria Math" panose="02040503050406030204" pitchFamily="18" charset="0"/>
                        <a:ea typeface="Cambria Math" panose="02040503050406030204" pitchFamily="18" charset="0"/>
                      </a:rPr>
                      <m:t> </m:t>
                    </m:r>
                    <m:r>
                      <a:rPr lang="de-DE" sz="2400" b="1">
                        <a:solidFill>
                          <a:srgbClr val="C00000"/>
                        </a:solidFill>
                        <a:latin typeface="Cambria Math" panose="02040503050406030204" pitchFamily="18" charset="0"/>
                        <a:ea typeface="Cambria Math" panose="02040503050406030204" pitchFamily="18" charset="0"/>
                      </a:rPr>
                      <m:t> ∗</m:t>
                    </m:r>
                    <m:r>
                      <a:rPr lang="de-DE" sz="2400" b="1" i="0" smtClean="0">
                        <a:solidFill>
                          <a:schemeClr val="accent6"/>
                        </a:solidFill>
                        <a:latin typeface="Cambria Math" panose="02040503050406030204" pitchFamily="18" charset="0"/>
                        <a:ea typeface="Cambria Math" panose="02040503050406030204" pitchFamily="18" charset="0"/>
                      </a:rPr>
                      <m:t>𝐟</m:t>
                    </m:r>
                    <m:r>
                      <a:rPr lang="de-DE" sz="2400" b="1" i="0" smtClean="0">
                        <a:solidFill>
                          <a:schemeClr val="accent6"/>
                        </a:solidFill>
                        <a:latin typeface="Cambria Math" panose="02040503050406030204" pitchFamily="18" charset="0"/>
                        <a:ea typeface="Cambria Math" panose="02040503050406030204" pitchFamily="18" charset="0"/>
                      </a:rPr>
                      <m:t>(</m:t>
                    </m:r>
                    <m:r>
                      <a:rPr lang="de-DE" sz="2400" b="1">
                        <a:solidFill>
                          <a:schemeClr val="accent6"/>
                        </a:solidFill>
                        <a:latin typeface="Cambria Math" panose="02040503050406030204" pitchFamily="18" charset="0"/>
                        <a:ea typeface="Cambria Math" panose="02040503050406030204" pitchFamily="18" charset="0"/>
                      </a:rPr>
                      <m:t>𝛔</m:t>
                    </m:r>
                    <m:d>
                      <m:dPr>
                        <m:ctrlPr>
                          <a:rPr lang="de-DE" sz="2400" b="1" i="1" smtClean="0">
                            <a:solidFill>
                              <a:schemeClr val="accent6"/>
                            </a:solidFill>
                            <a:latin typeface="Cambria Math" panose="02040503050406030204" pitchFamily="18" charset="0"/>
                            <a:ea typeface="Cambria Math" panose="02040503050406030204" pitchFamily="18" charset="0"/>
                          </a:rPr>
                        </m:ctrlPr>
                      </m:dPr>
                      <m:e>
                        <m:r>
                          <a:rPr lang="de-DE" sz="2400" b="1" i="1" smtClean="0">
                            <a:solidFill>
                              <a:schemeClr val="accent6"/>
                            </a:solidFill>
                            <a:latin typeface="Cambria Math" panose="02040503050406030204" pitchFamily="18" charset="0"/>
                            <a:ea typeface="Cambria Math" panose="02040503050406030204" pitchFamily="18" charset="0"/>
                          </a:rPr>
                          <m:t>𝒘𝒙</m:t>
                        </m:r>
                      </m:e>
                    </m:d>
                    <m:r>
                      <a:rPr lang="de-DE" sz="2400" b="1" i="1" smtClean="0">
                        <a:solidFill>
                          <a:schemeClr val="accent6"/>
                        </a:solidFill>
                        <a:latin typeface="Cambria Math" panose="02040503050406030204" pitchFamily="18" charset="0"/>
                        <a:ea typeface="Cambria Math" panose="02040503050406030204" pitchFamily="18" charset="0"/>
                      </a:rPr>
                      <m:t>)</m:t>
                    </m:r>
                    <m:r>
                      <a:rPr lang="de-DE" sz="2400" b="1">
                        <a:solidFill>
                          <a:schemeClr val="accent6"/>
                        </a:solidFill>
                        <a:latin typeface="Cambria Math" panose="02040503050406030204" pitchFamily="18" charset="0"/>
                      </a:rPr>
                      <m:t>∗</m:t>
                    </m:r>
                    <m:r>
                      <a:rPr lang="de-DE" sz="2400" b="1">
                        <a:solidFill>
                          <a:schemeClr val="accent6"/>
                        </a:solidFill>
                        <a:latin typeface="Cambria Math" panose="02040503050406030204" pitchFamily="18" charset="0"/>
                      </a:rPr>
                      <m:t>𝐱</m:t>
                    </m:r>
                  </m:oMath>
                </a14:m>
                <a:endParaRPr lang="de-DE" sz="2400" b="1" i="0"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r>
                      <a:rPr lang="de-DE" sz="2400" b="1" i="0" smtClean="0">
                        <a:solidFill>
                          <a:schemeClr val="accent6"/>
                        </a:solidFill>
                        <a:latin typeface="Cambria Math" panose="02040503050406030204" pitchFamily="18" charset="0"/>
                        <a:ea typeface="Cambria Math" panose="02040503050406030204" pitchFamily="18" charset="0"/>
                      </a:rPr>
                      <m:t>∆ </m:t>
                    </m:r>
                    <m:r>
                      <a:rPr lang="de-DE" sz="2400" b="1" i="0" smtClean="0">
                        <a:solidFill>
                          <a:schemeClr val="accent6"/>
                        </a:solidFill>
                        <a:latin typeface="Cambria Math" panose="02040503050406030204" pitchFamily="18" charset="0"/>
                        <a:ea typeface="Cambria Math" panose="02040503050406030204" pitchFamily="18" charset="0"/>
                      </a:rPr>
                      <m:t>𝐰</m:t>
                    </m:r>
                    <m:r>
                      <a:rPr lang="de-DE" sz="2400" b="1" i="0" smtClean="0">
                        <a:solidFill>
                          <a:schemeClr val="accent6"/>
                        </a:solidFill>
                        <a:latin typeface="Cambria Math" panose="02040503050406030204" pitchFamily="18" charset="0"/>
                        <a:ea typeface="Cambria Math" panose="02040503050406030204" pitchFamily="18" charset="0"/>
                      </a:rPr>
                      <m:t>=</m:t>
                    </m:r>
                    <m:sSup>
                      <m:sSupPr>
                        <m:ctrlPr>
                          <a:rPr lang="de-DE" sz="2400" b="1" i="1" smtClean="0">
                            <a:solidFill>
                              <a:schemeClr val="accent6"/>
                            </a:solidFill>
                            <a:latin typeface="Cambria Math" panose="02040503050406030204" pitchFamily="18" charset="0"/>
                          </a:rPr>
                        </m:ctrlPr>
                      </m:sSupPr>
                      <m:e>
                        <m:r>
                          <a:rPr lang="de-DE" sz="2400" b="1" i="0" smtClean="0">
                            <a:solidFill>
                              <a:srgbClr val="C00000"/>
                            </a:solidFill>
                            <a:latin typeface="Cambria Math" panose="02040503050406030204" pitchFamily="18" charset="0"/>
                          </a:rPr>
                          <m:t>− </m:t>
                        </m:r>
                        <m:r>
                          <a:rPr lang="de-DE" sz="2400" b="1" i="1" smtClean="0">
                            <a:solidFill>
                              <a:srgbClr val="C00000"/>
                            </a:solidFill>
                            <a:latin typeface="Cambria Math" panose="02040503050406030204" pitchFamily="18" charset="0"/>
                            <a:ea typeface="Cambria Math" panose="02040503050406030204" pitchFamily="18" charset="0"/>
                          </a:rPr>
                          <m:t>𝛂</m:t>
                        </m:r>
                        <m:r>
                          <a:rPr lang="de-DE" sz="2400" b="1" i="1" smtClean="0">
                            <a:solidFill>
                              <a:srgbClr val="C00000"/>
                            </a:solidFill>
                            <a:latin typeface="Cambria Math" panose="02040503050406030204" pitchFamily="18" charset="0"/>
                            <a:ea typeface="Cambria Math" panose="02040503050406030204" pitchFamily="18" charset="0"/>
                          </a:rPr>
                          <m:t> </m:t>
                        </m:r>
                        <m:r>
                          <a:rPr lang="de-DE" sz="2400" b="1" i="0" smtClean="0">
                            <a:solidFill>
                              <a:srgbClr val="C00000"/>
                            </a:solidFill>
                            <a:latin typeface="Cambria Math" panose="02040503050406030204" pitchFamily="18" charset="0"/>
                            <a:ea typeface="Cambria Math" panose="02040503050406030204" pitchFamily="18" charset="0"/>
                          </a:rPr>
                          <m:t> ∗ </m:t>
                        </m:r>
                        <m:r>
                          <a:rPr lang="de-DE" sz="2400" b="1" i="0">
                            <a:solidFill>
                              <a:schemeClr val="accent6"/>
                            </a:solidFill>
                            <a:latin typeface="Cambria Math" panose="02040503050406030204" pitchFamily="18" charset="0"/>
                            <a:ea typeface="Cambria Math" panose="02040503050406030204" pitchFamily="18" charset="0"/>
                          </a:rPr>
                          <m:t>𝛔</m:t>
                        </m:r>
                      </m:e>
                      <m:sup>
                        <m:r>
                          <a:rPr lang="de-DE" sz="2400" b="1" i="0" smtClean="0">
                            <a:solidFill>
                              <a:schemeClr val="accent6"/>
                            </a:solidFill>
                            <a:latin typeface="Cambria Math" panose="02040503050406030204" pitchFamily="18" charset="0"/>
                          </a:rPr>
                          <m:t>′</m:t>
                        </m:r>
                      </m:sup>
                    </m:sSup>
                    <m:d>
                      <m:dPr>
                        <m:ctrlPr>
                          <a:rPr lang="de-DE" sz="2400" b="1" i="1" smtClean="0">
                            <a:solidFill>
                              <a:schemeClr val="accent6"/>
                            </a:solidFill>
                            <a:latin typeface="Cambria Math" panose="02040503050406030204" pitchFamily="18" charset="0"/>
                          </a:rPr>
                        </m:ctrlPr>
                      </m:dPr>
                      <m:e>
                        <m:r>
                          <a:rPr lang="de-DE" sz="2400" b="1" i="0" smtClean="0">
                            <a:solidFill>
                              <a:schemeClr val="accent6"/>
                            </a:solidFill>
                            <a:latin typeface="Cambria Math" panose="02040503050406030204" pitchFamily="18" charset="0"/>
                          </a:rPr>
                          <m:t>𝐰𝐱</m:t>
                        </m:r>
                      </m:e>
                    </m:d>
                    <m:r>
                      <a:rPr lang="de-DE" sz="2400" b="1" i="0" smtClean="0">
                        <a:solidFill>
                          <a:schemeClr val="accent6"/>
                        </a:solidFill>
                        <a:latin typeface="Cambria Math" panose="02040503050406030204" pitchFamily="18" charset="0"/>
                      </a:rPr>
                      <m:t>∗</m:t>
                    </m:r>
                    <m:d>
                      <m:dPr>
                        <m:ctrlPr>
                          <a:rPr lang="de-DE" sz="2400" b="1" i="1" smtClean="0">
                            <a:solidFill>
                              <a:schemeClr val="accent6"/>
                            </a:solidFill>
                            <a:latin typeface="Cambria Math" panose="02040503050406030204" pitchFamily="18" charset="0"/>
                          </a:rPr>
                        </m:ctrlPr>
                      </m:dPr>
                      <m:e>
                        <m:r>
                          <a:rPr lang="de-DE" sz="2400" b="1" i="0" smtClean="0">
                            <a:solidFill>
                              <a:schemeClr val="accent6"/>
                            </a:solidFill>
                            <a:latin typeface="Cambria Math" panose="02040503050406030204" pitchFamily="18" charset="0"/>
                          </a:rPr>
                          <m:t>𝐲</m:t>
                        </m:r>
                        <m:r>
                          <a:rPr lang="de-DE" sz="2400" b="1" i="0" smtClean="0">
                            <a:solidFill>
                              <a:schemeClr val="accent6"/>
                            </a:solidFill>
                            <a:latin typeface="Cambria Math" panose="02040503050406030204" pitchFamily="18" charset="0"/>
                          </a:rPr>
                          <m:t>−</m:t>
                        </m:r>
                        <m:r>
                          <a:rPr lang="de-DE" sz="2400" b="1" i="0" smtClean="0">
                            <a:solidFill>
                              <a:schemeClr val="accent6"/>
                            </a:solidFill>
                            <a:latin typeface="Cambria Math" panose="02040503050406030204" pitchFamily="18" charset="0"/>
                          </a:rPr>
                          <m:t>𝐭</m:t>
                        </m:r>
                      </m:e>
                    </m:d>
                    <m:r>
                      <a:rPr lang="de-DE" sz="2400" b="1" i="0" smtClean="0">
                        <a:solidFill>
                          <a:schemeClr val="accent6"/>
                        </a:solidFill>
                        <a:latin typeface="Cambria Math" panose="02040503050406030204" pitchFamily="18" charset="0"/>
                      </a:rPr>
                      <m:t> ∗</m:t>
                    </m:r>
                    <m:r>
                      <a:rPr lang="de-DE" sz="2400" b="1" i="0" smtClean="0">
                        <a:solidFill>
                          <a:schemeClr val="accent6"/>
                        </a:solidFill>
                        <a:latin typeface="Cambria Math" panose="02040503050406030204" pitchFamily="18" charset="0"/>
                      </a:rPr>
                      <m:t>𝐱</m:t>
                    </m:r>
                  </m:oMath>
                </a14:m>
                <a:endParaRPr lang="de-DE" sz="2400" b="1" dirty="0">
                  <a:solidFill>
                    <a:schemeClr val="accent6"/>
                  </a:solidFill>
                </a:endParaRPr>
              </a:p>
              <a:p>
                <a:pPr>
                  <a:buFont typeface="Arial" panose="020B0604020202020204" pitchFamily="34" charset="0"/>
                  <a:buChar char="•"/>
                </a:pPr>
                <a:endParaRPr lang="de-DE" b="1" dirty="0">
                  <a:solidFill>
                    <a:schemeClr val="accent6"/>
                  </a:solidFill>
                </a:endParaRPr>
              </a:p>
              <a:p>
                <a:pPr>
                  <a:buFont typeface="Arial" panose="020B0604020202020204" pitchFamily="34" charset="0"/>
                  <a:buChar char="•"/>
                </a:pP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𝐰</m:t>
                    </m:r>
                  </m:oMath>
                </a14:m>
                <a:r>
                  <a:rPr lang="de-DE" b="1" baseline="-25000" dirty="0" err="1">
                    <a:solidFill>
                      <a:schemeClr val="accent6"/>
                    </a:solidFill>
                    <a:latin typeface="Cambria Math" panose="02040503050406030204" pitchFamily="18" charset="0"/>
                    <a:ea typeface="Cambria Math" panose="02040503050406030204" pitchFamily="18" charset="0"/>
                  </a:rPr>
                  <a:t>new</a:t>
                </a:r>
                <a:r>
                  <a:rPr lang="de-DE" b="1" dirty="0">
                    <a:solidFill>
                      <a:schemeClr val="accent6"/>
                    </a:solidFill>
                    <a:latin typeface="Cambria Math" panose="02040503050406030204" pitchFamily="18" charset="0"/>
                    <a:ea typeface="Cambria Math" panose="02040503050406030204" pitchFamily="18" charset="0"/>
                  </a:rPr>
                  <a:t> = </a:t>
                </a:r>
                <a:r>
                  <a:rPr lang="de-DE" b="1" dirty="0" err="1">
                    <a:solidFill>
                      <a:schemeClr val="accent6"/>
                    </a:solidFill>
                    <a:latin typeface="Cambria Math" panose="02040503050406030204" pitchFamily="18" charset="0"/>
                    <a:ea typeface="Cambria Math" panose="02040503050406030204" pitchFamily="18" charset="0"/>
                  </a:rPr>
                  <a:t>w</a:t>
                </a:r>
                <a:r>
                  <a:rPr lang="de-DE" b="1" baseline="-25000" dirty="0" err="1">
                    <a:solidFill>
                      <a:schemeClr val="accent6"/>
                    </a:solidFill>
                    <a:latin typeface="Cambria Math" panose="02040503050406030204" pitchFamily="18" charset="0"/>
                    <a:ea typeface="Cambria Math" panose="02040503050406030204" pitchFamily="18" charset="0"/>
                  </a:rPr>
                  <a:t>old</a:t>
                </a:r>
                <a:r>
                  <a:rPr lang="de-DE" b="1" dirty="0">
                    <a:solidFill>
                      <a:schemeClr val="accent6"/>
                    </a:solidFill>
                    <a:latin typeface="Cambria Math" panose="02040503050406030204" pitchFamily="18" charset="0"/>
                    <a:ea typeface="Cambria Math" panose="02040503050406030204" pitchFamily="18" charset="0"/>
                  </a:rPr>
                  <a:t> + </a:t>
                </a: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 </m:t>
                    </m:r>
                    <m:r>
                      <a:rPr lang="de-DE" b="1">
                        <a:solidFill>
                          <a:schemeClr val="accent6"/>
                        </a:solidFill>
                        <a:latin typeface="Cambria Math" panose="02040503050406030204" pitchFamily="18" charset="0"/>
                        <a:ea typeface="Cambria Math" panose="02040503050406030204" pitchFamily="18" charset="0"/>
                      </a:rPr>
                      <m:t>𝐰</m:t>
                    </m:r>
                  </m:oMath>
                </a14:m>
                <a:endParaRPr lang="de-DE" b="1" dirty="0">
                  <a:solidFill>
                    <a:schemeClr val="accent6"/>
                  </a:solidFill>
                  <a:latin typeface="Cambria Math" panose="02040503050406030204" pitchFamily="18" charset="0"/>
                  <a:ea typeface="Cambria Math" panose="02040503050406030204" pitchFamily="18" charset="0"/>
                </a:endParaRPr>
              </a:p>
              <a:p>
                <a:endParaRPr lang="en-US" dirty="0"/>
              </a:p>
              <a:p>
                <a:endParaRPr lang="en-US" dirty="0"/>
              </a:p>
              <a:p>
                <a:endParaRPr lang="en-US" dirty="0"/>
              </a:p>
              <a:p>
                <a:pPr marL="0" indent="0">
                  <a:buNone/>
                </a:pPr>
                <a:endParaRPr lang="en-US" dirty="0"/>
              </a:p>
              <a:p>
                <a:endParaRPr lang="en-US" dirty="0"/>
              </a:p>
              <a:p>
                <a:endParaRPr lang="en-US" dirty="0"/>
              </a:p>
            </p:txBody>
          </p:sp>
        </mc:Choice>
        <mc:Fallback xmlns="">
          <p:sp>
            <p:nvSpPr>
              <p:cNvPr id="4" name="Inhaltsplatzhalter 2">
                <a:extLst>
                  <a:ext uri="{FF2B5EF4-FFF2-40B4-BE49-F238E27FC236}">
                    <a16:creationId xmlns:a16="http://schemas.microsoft.com/office/drawing/2014/main" id="{1D2F48C2-33A2-DC45-8B59-AE81382793CA}"/>
                  </a:ext>
                </a:extLst>
              </p:cNvPr>
              <p:cNvSpPr>
                <a:spLocks noGrp="1" noRot="1" noChangeAspect="1" noMove="1" noResize="1" noEditPoints="1" noAdjustHandles="1" noChangeArrowheads="1" noChangeShapeType="1" noTextEdit="1"/>
              </p:cNvSpPr>
              <p:nvPr>
                <p:ph idx="1"/>
              </p:nvPr>
            </p:nvSpPr>
            <p:spPr>
              <a:blipFill>
                <a:blip r:embed="rId3"/>
                <a:stretch>
                  <a:fillRect l="-881" t="-1370" b="-1239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 Box 2">
                <a:extLst>
                  <a:ext uri="{FF2B5EF4-FFF2-40B4-BE49-F238E27FC236}">
                    <a16:creationId xmlns:a16="http://schemas.microsoft.com/office/drawing/2014/main" id="{03A535EA-5EB7-4F4C-BDCE-F522674ECC14}"/>
                  </a:ext>
                </a:extLst>
              </p:cNvPr>
              <p:cNvSpPr txBox="1">
                <a:spLocks noChangeArrowheads="1"/>
              </p:cNvSpPr>
              <p:nvPr/>
            </p:nvSpPr>
            <p:spPr bwMode="auto">
              <a:xfrm>
                <a:off x="5307658" y="4439785"/>
                <a:ext cx="3815532" cy="1324994"/>
              </a:xfrm>
              <a:prstGeom prst="rect">
                <a:avLst/>
              </a:prstGeom>
              <a:solidFill>
                <a:srgbClr val="FFC000"/>
              </a:solidFill>
              <a:ln w="9525">
                <a:noFill/>
                <a:round/>
                <a:headEnd/>
                <a:tailEnd/>
              </a:ln>
            </p:spPr>
            <p:txBody>
              <a:bodyPr tIns="58067"/>
              <a:lstStyle/>
              <a:p>
                <a:pPr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chemeClr val="accent6"/>
                    </a:solidFill>
                    <a:latin typeface="+mn-lt"/>
                  </a:rPr>
                  <a:t>The derivative of</a:t>
                </a:r>
                <a:r>
                  <a:rPr lang="en-US" b="1" dirty="0">
                    <a:solidFill>
                      <a:schemeClr val="accent6"/>
                    </a:solidFill>
                    <a:latin typeface="Cambria Math" panose="02040503050406030204" pitchFamily="18" charset="0"/>
                    <a:ea typeface="Cambria Math" panose="02040503050406030204" pitchFamily="18" charset="0"/>
                  </a:rPr>
                  <a:t> f</a:t>
                </a:r>
                <a14:m>
                  <m:oMath xmlns:m="http://schemas.openxmlformats.org/officeDocument/2006/math">
                    <m:d>
                      <m:dPr>
                        <m:ctrlPr>
                          <a:rPr lang="de-DE" b="1" i="1">
                            <a:solidFill>
                              <a:schemeClr val="accent6"/>
                            </a:solidFill>
                            <a:latin typeface="Cambria Math" panose="02040503050406030204" pitchFamily="18" charset="0"/>
                            <a:ea typeface="Cambria Math" panose="02040503050406030204" pitchFamily="18" charset="0"/>
                          </a:rPr>
                        </m:ctrlPr>
                      </m:dPr>
                      <m:e>
                        <m:r>
                          <a:rPr lang="de-DE" b="1">
                            <a:solidFill>
                              <a:schemeClr val="accent6"/>
                            </a:solidFill>
                            <a:latin typeface="Cambria Math" panose="02040503050406030204" pitchFamily="18" charset="0"/>
                            <a:ea typeface="Cambria Math" panose="02040503050406030204" pitchFamily="18" charset="0"/>
                          </a:rPr>
                          <m:t>𝛔</m:t>
                        </m:r>
                        <m:r>
                          <a:rPr lang="de-DE" b="1">
                            <a:solidFill>
                              <a:schemeClr val="accent6"/>
                            </a:solidFill>
                            <a:latin typeface="Cambria Math" panose="02040503050406030204" pitchFamily="18" charset="0"/>
                            <a:ea typeface="Cambria Math" panose="02040503050406030204" pitchFamily="18" charset="0"/>
                          </a:rPr>
                          <m:t> (</m:t>
                        </m:r>
                        <m:r>
                          <a:rPr lang="de-DE" b="1">
                            <a:solidFill>
                              <a:schemeClr val="accent6"/>
                            </a:solidFill>
                            <a:latin typeface="Cambria Math" panose="02040503050406030204" pitchFamily="18" charset="0"/>
                            <a:ea typeface="Cambria Math" panose="02040503050406030204" pitchFamily="18" charset="0"/>
                          </a:rPr>
                          <m:t>𝐰𝐱</m:t>
                        </m:r>
                        <m:r>
                          <a:rPr lang="de-DE" b="1">
                            <a:solidFill>
                              <a:schemeClr val="accent6"/>
                            </a:solidFill>
                            <a:latin typeface="Cambria Math" panose="02040503050406030204" pitchFamily="18" charset="0"/>
                            <a:ea typeface="Cambria Math" panose="02040503050406030204" pitchFamily="18" charset="0"/>
                          </a:rPr>
                          <m:t>)</m:t>
                        </m:r>
                      </m:e>
                    </m:d>
                    <m:r>
                      <a:rPr lang="de-DE" b="1" i="1" smtClean="0">
                        <a:solidFill>
                          <a:schemeClr val="accent6"/>
                        </a:solidFill>
                        <a:latin typeface="Cambria Math" panose="02040503050406030204" pitchFamily="18" charset="0"/>
                        <a:ea typeface="Cambria Math" panose="02040503050406030204" pitchFamily="18" charset="0"/>
                      </a:rPr>
                      <m:t> </m:t>
                    </m:r>
                  </m:oMath>
                </a14:m>
                <a:br>
                  <a:rPr lang="de-DE" dirty="0">
                    <a:solidFill>
                      <a:schemeClr val="accent6"/>
                    </a:solidFill>
                    <a:latin typeface="+mn-lt"/>
                    <a:sym typeface="Wingdings" pitchFamily="2" charset="2"/>
                  </a:rPr>
                </a:br>
                <a:r>
                  <a:rPr lang="en-US" dirty="0">
                    <a:solidFill>
                      <a:schemeClr val="accent6"/>
                    </a:solidFill>
                    <a:latin typeface="+mn-lt"/>
                    <a:sym typeface="Wingdings" pitchFamily="2" charset="2"/>
                  </a:rPr>
                  <a:t> Chain rule: </a:t>
                </a:r>
                <a:r>
                  <a:rPr lang="en-US" b="1" dirty="0">
                    <a:solidFill>
                      <a:schemeClr val="accent6"/>
                    </a:solidFill>
                    <a:latin typeface="Cambria Math" panose="02040503050406030204" pitchFamily="18" charset="0"/>
                    <a:ea typeface="Cambria Math" panose="02040503050406030204" pitchFamily="18" charset="0"/>
                  </a:rPr>
                  <a:t>f’</a:t>
                </a:r>
                <a14:m>
                  <m:oMath xmlns:m="http://schemas.openxmlformats.org/officeDocument/2006/math">
                    <m:d>
                      <m:dPr>
                        <m:ctrlPr>
                          <a:rPr lang="de-DE" b="1" i="1">
                            <a:solidFill>
                              <a:schemeClr val="accent6"/>
                            </a:solidFill>
                            <a:latin typeface="Cambria Math" panose="02040503050406030204" pitchFamily="18" charset="0"/>
                            <a:ea typeface="Cambria Math" panose="02040503050406030204" pitchFamily="18" charset="0"/>
                          </a:rPr>
                        </m:ctrlPr>
                      </m:dPr>
                      <m:e>
                        <m:r>
                          <a:rPr lang="de-DE" b="1">
                            <a:solidFill>
                              <a:schemeClr val="accent6"/>
                            </a:solidFill>
                            <a:latin typeface="Cambria Math" panose="02040503050406030204" pitchFamily="18" charset="0"/>
                            <a:ea typeface="Cambria Math" panose="02040503050406030204" pitchFamily="18" charset="0"/>
                          </a:rPr>
                          <m:t>𝛔</m:t>
                        </m:r>
                        <m:r>
                          <a:rPr lang="de-DE" b="1">
                            <a:solidFill>
                              <a:schemeClr val="accent6"/>
                            </a:solidFill>
                            <a:latin typeface="Cambria Math" panose="02040503050406030204" pitchFamily="18" charset="0"/>
                            <a:ea typeface="Cambria Math" panose="02040503050406030204" pitchFamily="18" charset="0"/>
                          </a:rPr>
                          <m:t> (</m:t>
                        </m:r>
                        <m:r>
                          <a:rPr lang="de-DE" b="1">
                            <a:solidFill>
                              <a:schemeClr val="accent6"/>
                            </a:solidFill>
                            <a:latin typeface="Cambria Math" panose="02040503050406030204" pitchFamily="18" charset="0"/>
                            <a:ea typeface="Cambria Math" panose="02040503050406030204" pitchFamily="18" charset="0"/>
                          </a:rPr>
                          <m:t>𝐰𝐱</m:t>
                        </m:r>
                        <m:r>
                          <a:rPr lang="de-DE" b="1">
                            <a:solidFill>
                              <a:schemeClr val="accent6"/>
                            </a:solidFill>
                            <a:latin typeface="Cambria Math" panose="02040503050406030204" pitchFamily="18" charset="0"/>
                            <a:ea typeface="Cambria Math" panose="02040503050406030204" pitchFamily="18" charset="0"/>
                          </a:rPr>
                          <m:t>)</m:t>
                        </m:r>
                      </m:e>
                    </m:d>
                    <m:r>
                      <a:rPr lang="de-DE" b="1">
                        <a:solidFill>
                          <a:schemeClr val="accent6"/>
                        </a:solidFill>
                        <a:latin typeface="Cambria Math" panose="02040503050406030204" pitchFamily="18" charset="0"/>
                        <a:ea typeface="Cambria Math" panose="02040503050406030204" pitchFamily="18" charset="0"/>
                      </a:rPr>
                      <m:t>∗</m:t>
                    </m:r>
                    <m:sSup>
                      <m:sSupPr>
                        <m:ctrlPr>
                          <a:rPr lang="de-DE" b="1" i="1">
                            <a:solidFill>
                              <a:schemeClr val="accent6"/>
                            </a:solidFill>
                            <a:latin typeface="Cambria Math" panose="02040503050406030204" pitchFamily="18" charset="0"/>
                            <a:ea typeface="Cambria Math" panose="02040503050406030204" pitchFamily="18" charset="0"/>
                          </a:rPr>
                        </m:ctrlPr>
                      </m:sSupPr>
                      <m:e>
                        <m:r>
                          <a:rPr lang="de-DE" b="1">
                            <a:solidFill>
                              <a:schemeClr val="accent6"/>
                            </a:solidFill>
                            <a:latin typeface="Cambria Math" panose="02040503050406030204" pitchFamily="18" charset="0"/>
                            <a:ea typeface="Cambria Math" panose="02040503050406030204" pitchFamily="18" charset="0"/>
                          </a:rPr>
                          <m:t>𝛔</m:t>
                        </m:r>
                      </m:e>
                      <m:sup>
                        <m:r>
                          <a:rPr lang="de-DE" b="1">
                            <a:solidFill>
                              <a:schemeClr val="accent6"/>
                            </a:solidFill>
                            <a:latin typeface="Cambria Math" panose="02040503050406030204" pitchFamily="18" charset="0"/>
                            <a:ea typeface="Cambria Math" panose="02040503050406030204" pitchFamily="18" charset="0"/>
                          </a:rPr>
                          <m:t>′</m:t>
                        </m:r>
                      </m:sup>
                    </m:sSup>
                    <m:d>
                      <m:dPr>
                        <m:ctrlPr>
                          <a:rPr lang="de-DE" b="1" i="1">
                            <a:solidFill>
                              <a:schemeClr val="accent6"/>
                            </a:solidFill>
                            <a:latin typeface="Cambria Math" panose="02040503050406030204" pitchFamily="18" charset="0"/>
                            <a:ea typeface="Cambria Math" panose="02040503050406030204" pitchFamily="18" charset="0"/>
                          </a:rPr>
                        </m:ctrlPr>
                      </m:dPr>
                      <m:e>
                        <m:r>
                          <a:rPr lang="de-DE" b="1">
                            <a:solidFill>
                              <a:schemeClr val="accent6"/>
                            </a:solidFill>
                            <a:latin typeface="Cambria Math" panose="02040503050406030204" pitchFamily="18" charset="0"/>
                            <a:ea typeface="Cambria Math" panose="02040503050406030204" pitchFamily="18" charset="0"/>
                          </a:rPr>
                          <m:t>𝐰𝐱</m:t>
                        </m:r>
                      </m:e>
                    </m:d>
                  </m:oMath>
                </a14:m>
                <a:endParaRPr lang="de-DE" b="1" dirty="0">
                  <a:solidFill>
                    <a:schemeClr val="accent6"/>
                  </a:solidFill>
                  <a:latin typeface="Cambria Math" panose="02040503050406030204" pitchFamily="18" charset="0"/>
                  <a:ea typeface="Cambria Math" panose="02040503050406030204" pitchFamily="18" charset="0"/>
                </a:endParaRPr>
              </a:p>
              <a:p>
                <a:pPr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r>
                  <a:rPr lang="de-DE" b="1" dirty="0">
                    <a:solidFill>
                      <a:schemeClr val="accent6"/>
                    </a:solidFill>
                    <a:latin typeface="Cambria Math" panose="02040503050406030204" pitchFamily="18" charset="0"/>
                    <a:ea typeface="Cambria Math" panose="02040503050406030204" pitchFamily="18" charset="0"/>
                  </a:rPr>
                  <a:t>= </a:t>
                </a: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𝐟</m:t>
                    </m:r>
                    <m:r>
                      <a:rPr lang="de-DE" b="1">
                        <a:solidFill>
                          <a:schemeClr val="accent6"/>
                        </a:solidFill>
                        <a:latin typeface="Cambria Math" panose="02040503050406030204" pitchFamily="18" charset="0"/>
                        <a:ea typeface="Cambria Math" panose="02040503050406030204" pitchFamily="18" charset="0"/>
                      </a:rPr>
                      <m:t>′(</m:t>
                    </m:r>
                    <m:r>
                      <a:rPr lang="de-DE" b="1">
                        <a:solidFill>
                          <a:schemeClr val="accent6"/>
                        </a:solidFill>
                        <a:latin typeface="Cambria Math" panose="02040503050406030204" pitchFamily="18" charset="0"/>
                        <a:ea typeface="Cambria Math" panose="02040503050406030204" pitchFamily="18" charset="0"/>
                      </a:rPr>
                      <m:t>𝐲</m:t>
                    </m:r>
                    <m:r>
                      <a:rPr lang="de-DE" b="1">
                        <a:solidFill>
                          <a:schemeClr val="accent6"/>
                        </a:solidFill>
                        <a:latin typeface="Cambria Math" panose="02040503050406030204" pitchFamily="18" charset="0"/>
                        <a:ea typeface="Cambria Math" panose="02040503050406030204" pitchFamily="18" charset="0"/>
                      </a:rPr>
                      <m:t>)</m:t>
                    </m:r>
                  </m:oMath>
                </a14:m>
                <a:r>
                  <a:rPr lang="en-US" b="1" dirty="0">
                    <a:solidFill>
                      <a:schemeClr val="accent6"/>
                    </a:solidFill>
                    <a:latin typeface="Cambria Math" panose="02040503050406030204" pitchFamily="18" charset="0"/>
                    <a:ea typeface="Cambria Math" panose="02040503050406030204" pitchFamily="18" charset="0"/>
                  </a:rPr>
                  <a:t> * </a:t>
                </a:r>
                <a14:m>
                  <m:oMath xmlns:m="http://schemas.openxmlformats.org/officeDocument/2006/math">
                    <m:sSup>
                      <m:sSupPr>
                        <m:ctrlPr>
                          <a:rPr lang="de-DE" b="1" i="1">
                            <a:solidFill>
                              <a:schemeClr val="accent6"/>
                            </a:solidFill>
                            <a:latin typeface="Cambria Math" panose="02040503050406030204" pitchFamily="18" charset="0"/>
                            <a:ea typeface="Cambria Math" panose="02040503050406030204" pitchFamily="18" charset="0"/>
                          </a:rPr>
                        </m:ctrlPr>
                      </m:sSupPr>
                      <m:e>
                        <m:r>
                          <a:rPr lang="de-DE" b="1">
                            <a:solidFill>
                              <a:schemeClr val="accent6"/>
                            </a:solidFill>
                            <a:latin typeface="Cambria Math" panose="02040503050406030204" pitchFamily="18" charset="0"/>
                            <a:ea typeface="Cambria Math" panose="02040503050406030204" pitchFamily="18" charset="0"/>
                          </a:rPr>
                          <m:t>𝛔</m:t>
                        </m:r>
                      </m:e>
                      <m:sup>
                        <m:r>
                          <a:rPr lang="de-DE" b="1">
                            <a:solidFill>
                              <a:schemeClr val="accent6"/>
                            </a:solidFill>
                            <a:latin typeface="Cambria Math" panose="02040503050406030204" pitchFamily="18" charset="0"/>
                            <a:ea typeface="Cambria Math" panose="02040503050406030204" pitchFamily="18" charset="0"/>
                          </a:rPr>
                          <m:t>′</m:t>
                        </m:r>
                      </m:sup>
                    </m:sSup>
                    <m:d>
                      <m:dPr>
                        <m:ctrlPr>
                          <a:rPr lang="de-DE" b="1" i="1">
                            <a:solidFill>
                              <a:schemeClr val="accent6"/>
                            </a:solidFill>
                            <a:latin typeface="Cambria Math" panose="02040503050406030204" pitchFamily="18" charset="0"/>
                            <a:ea typeface="Cambria Math" panose="02040503050406030204" pitchFamily="18" charset="0"/>
                          </a:rPr>
                        </m:ctrlPr>
                      </m:dPr>
                      <m:e>
                        <m:r>
                          <a:rPr lang="de-DE" b="1">
                            <a:solidFill>
                              <a:schemeClr val="accent6"/>
                            </a:solidFill>
                            <a:latin typeface="Cambria Math" panose="02040503050406030204" pitchFamily="18" charset="0"/>
                            <a:ea typeface="Cambria Math" panose="02040503050406030204" pitchFamily="18" charset="0"/>
                          </a:rPr>
                          <m:t>𝐰𝐱</m:t>
                        </m:r>
                      </m:e>
                    </m:d>
                  </m:oMath>
                </a14:m>
                <a:br>
                  <a:rPr lang="de-DE" b="1" dirty="0">
                    <a:solidFill>
                      <a:schemeClr val="accent6"/>
                    </a:solidFill>
                    <a:latin typeface="Cambria Math" panose="02040503050406030204" pitchFamily="18" charset="0"/>
                    <a:ea typeface="Cambria Math" panose="02040503050406030204" pitchFamily="18" charset="0"/>
                  </a:rPr>
                </a:br>
                <a14:m>
                  <m:oMath xmlns:m="http://schemas.openxmlformats.org/officeDocument/2006/math">
                    <m:r>
                      <a:rPr lang="de-DE" b="1">
                        <a:solidFill>
                          <a:schemeClr val="accent6"/>
                        </a:solidFill>
                        <a:latin typeface="Cambria Math" panose="02040503050406030204" pitchFamily="18" charset="0"/>
                        <a:ea typeface="Cambria Math" panose="02040503050406030204" pitchFamily="18" charset="0"/>
                      </a:rPr>
                      <m:t>=</m:t>
                    </m:r>
                    <m:d>
                      <m:dPr>
                        <m:ctrlPr>
                          <a:rPr lang="de-DE" b="1" i="1">
                            <a:solidFill>
                              <a:schemeClr val="accent6"/>
                            </a:solidFill>
                            <a:latin typeface="Cambria Math" panose="02040503050406030204" pitchFamily="18" charset="0"/>
                            <a:ea typeface="Cambria Math" panose="02040503050406030204" pitchFamily="18" charset="0"/>
                          </a:rPr>
                        </m:ctrlPr>
                      </m:dPr>
                      <m:e>
                        <m:r>
                          <a:rPr lang="de-DE" b="1">
                            <a:solidFill>
                              <a:schemeClr val="accent6"/>
                            </a:solidFill>
                            <a:latin typeface="Cambria Math" panose="02040503050406030204" pitchFamily="18" charset="0"/>
                            <a:ea typeface="Cambria Math" panose="02040503050406030204" pitchFamily="18" charset="0"/>
                          </a:rPr>
                          <m:t>𝐲</m:t>
                        </m:r>
                        <m:r>
                          <a:rPr lang="de-DE" b="1">
                            <a:solidFill>
                              <a:schemeClr val="accent6"/>
                            </a:solidFill>
                            <a:latin typeface="Cambria Math" panose="02040503050406030204" pitchFamily="18" charset="0"/>
                            <a:ea typeface="Cambria Math" panose="02040503050406030204" pitchFamily="18" charset="0"/>
                          </a:rPr>
                          <m:t>−</m:t>
                        </m:r>
                        <m:r>
                          <a:rPr lang="de-DE" b="1">
                            <a:solidFill>
                              <a:schemeClr val="accent6"/>
                            </a:solidFill>
                            <a:latin typeface="Cambria Math" panose="02040503050406030204" pitchFamily="18" charset="0"/>
                            <a:ea typeface="Cambria Math" panose="02040503050406030204" pitchFamily="18" charset="0"/>
                          </a:rPr>
                          <m:t>𝐭</m:t>
                        </m:r>
                      </m:e>
                    </m:d>
                  </m:oMath>
                </a14:m>
                <a:r>
                  <a:rPr lang="en-US" b="1" dirty="0">
                    <a:solidFill>
                      <a:schemeClr val="accent6"/>
                    </a:solidFill>
                    <a:latin typeface="Cambria Math" panose="02040503050406030204" pitchFamily="18" charset="0"/>
                    <a:ea typeface="Cambria Math" panose="02040503050406030204" pitchFamily="18" charset="0"/>
                  </a:rPr>
                  <a:t> *</a:t>
                </a:r>
                <a14:m>
                  <m:oMath xmlns:m="http://schemas.openxmlformats.org/officeDocument/2006/math">
                    <m:r>
                      <a:rPr lang="de-DE" b="1" i="0" smtClean="0">
                        <a:solidFill>
                          <a:schemeClr val="accent6"/>
                        </a:solidFill>
                        <a:latin typeface="Cambria Math" panose="02040503050406030204" pitchFamily="18" charset="0"/>
                        <a:ea typeface="Cambria Math" panose="02040503050406030204" pitchFamily="18" charset="0"/>
                      </a:rPr>
                      <m:t> </m:t>
                    </m:r>
                    <m:sSup>
                      <m:sSupPr>
                        <m:ctrlPr>
                          <a:rPr lang="de-DE" b="1" i="1">
                            <a:solidFill>
                              <a:schemeClr val="accent6"/>
                            </a:solidFill>
                            <a:latin typeface="Cambria Math" panose="02040503050406030204" pitchFamily="18" charset="0"/>
                            <a:ea typeface="Cambria Math" panose="02040503050406030204" pitchFamily="18" charset="0"/>
                          </a:rPr>
                        </m:ctrlPr>
                      </m:sSupPr>
                      <m:e>
                        <m:r>
                          <a:rPr lang="de-DE" b="1">
                            <a:solidFill>
                              <a:schemeClr val="accent6"/>
                            </a:solidFill>
                            <a:latin typeface="Cambria Math" panose="02040503050406030204" pitchFamily="18" charset="0"/>
                            <a:ea typeface="Cambria Math" panose="02040503050406030204" pitchFamily="18" charset="0"/>
                          </a:rPr>
                          <m:t>𝛔</m:t>
                        </m:r>
                      </m:e>
                      <m:sup>
                        <m:r>
                          <a:rPr lang="de-DE" b="1">
                            <a:solidFill>
                              <a:schemeClr val="accent6"/>
                            </a:solidFill>
                            <a:latin typeface="Cambria Math" panose="02040503050406030204" pitchFamily="18" charset="0"/>
                            <a:ea typeface="Cambria Math" panose="02040503050406030204" pitchFamily="18" charset="0"/>
                          </a:rPr>
                          <m:t>′</m:t>
                        </m:r>
                      </m:sup>
                    </m:sSup>
                    <m:d>
                      <m:dPr>
                        <m:ctrlPr>
                          <a:rPr lang="de-DE" b="1" i="1">
                            <a:solidFill>
                              <a:schemeClr val="accent6"/>
                            </a:solidFill>
                            <a:latin typeface="Cambria Math" panose="02040503050406030204" pitchFamily="18" charset="0"/>
                            <a:ea typeface="Cambria Math" panose="02040503050406030204" pitchFamily="18" charset="0"/>
                          </a:rPr>
                        </m:ctrlPr>
                      </m:dPr>
                      <m:e>
                        <m:r>
                          <a:rPr lang="de-DE" b="1">
                            <a:solidFill>
                              <a:schemeClr val="accent6"/>
                            </a:solidFill>
                            <a:latin typeface="Cambria Math" panose="02040503050406030204" pitchFamily="18" charset="0"/>
                            <a:ea typeface="Cambria Math" panose="02040503050406030204" pitchFamily="18" charset="0"/>
                          </a:rPr>
                          <m:t>𝐰𝐱</m:t>
                        </m:r>
                      </m:e>
                    </m:d>
                  </m:oMath>
                </a14:m>
                <a:endParaRPr lang="en-US"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5" name="Text Box 2">
                <a:extLst>
                  <a:ext uri="{FF2B5EF4-FFF2-40B4-BE49-F238E27FC236}">
                    <a16:creationId xmlns:a16="http://schemas.microsoft.com/office/drawing/2014/main" id="{03A535EA-5EB7-4F4C-BDCE-F522674ECC14}"/>
                  </a:ext>
                </a:extLst>
              </p:cNvPr>
              <p:cNvSpPr txBox="1">
                <a:spLocks noRot="1" noChangeAspect="1" noMove="1" noResize="1" noEditPoints="1" noAdjustHandles="1" noChangeArrowheads="1" noChangeShapeType="1" noTextEdit="1"/>
              </p:cNvSpPr>
              <p:nvPr/>
            </p:nvSpPr>
            <p:spPr bwMode="auto">
              <a:xfrm>
                <a:off x="5307658" y="4439785"/>
                <a:ext cx="3815532" cy="1324994"/>
              </a:xfrm>
              <a:prstGeom prst="rect">
                <a:avLst/>
              </a:prstGeom>
              <a:blipFill>
                <a:blip r:embed="rId4"/>
                <a:stretch>
                  <a:fillRect l="-1329" t="-952" b="-1905"/>
                </a:stretch>
              </a:blipFill>
              <a:ln w="9525">
                <a:noFill/>
                <a:round/>
                <a:headEnd/>
                <a:tailEnd/>
              </a:ln>
            </p:spPr>
            <p:txBody>
              <a:bodyPr/>
              <a:lstStyle/>
              <a:p>
                <a:r>
                  <a:rPr lang="de-DE">
                    <a:noFill/>
                  </a:rPr>
                  <a:t> </a:t>
                </a:r>
              </a:p>
            </p:txBody>
          </p:sp>
        </mc:Fallback>
      </mc:AlternateContent>
      <p:sp>
        <p:nvSpPr>
          <p:cNvPr id="6" name="Abgerundetes Rechteck 5">
            <a:extLst>
              <a:ext uri="{FF2B5EF4-FFF2-40B4-BE49-F238E27FC236}">
                <a16:creationId xmlns:a16="http://schemas.microsoft.com/office/drawing/2014/main" id="{6C9EBDDE-0684-144A-AFDC-B3E42A75902B}"/>
              </a:ext>
            </a:extLst>
          </p:cNvPr>
          <p:cNvSpPr/>
          <p:nvPr/>
        </p:nvSpPr>
        <p:spPr>
          <a:xfrm>
            <a:off x="2339752" y="4365104"/>
            <a:ext cx="2376264" cy="43204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0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A3B12-2BD2-C24D-9E83-B6697E848B51}"/>
              </a:ext>
            </a:extLst>
          </p:cNvPr>
          <p:cNvSpPr>
            <a:spLocks noGrp="1"/>
          </p:cNvSpPr>
          <p:nvPr>
            <p:ph type="title"/>
          </p:nvPr>
        </p:nvSpPr>
        <p:spPr/>
        <p:txBody>
          <a:bodyPr/>
          <a:lstStyle/>
          <a:p>
            <a:r>
              <a:rPr lang="en-US" dirty="0"/>
              <a:t>Splitting the error</a:t>
            </a:r>
          </a:p>
        </p:txBody>
      </p:sp>
      <mc:AlternateContent xmlns:mc="http://schemas.openxmlformats.org/markup-compatibility/2006" xmlns:a14="http://schemas.microsoft.com/office/drawing/2010/main">
        <mc:Choice Requires="a14">
          <p:sp>
            <p:nvSpPr>
              <p:cNvPr id="4" name="Ellipse 3">
                <a:extLst>
                  <a:ext uri="{FF2B5EF4-FFF2-40B4-BE49-F238E27FC236}">
                    <a16:creationId xmlns:a16="http://schemas.microsoft.com/office/drawing/2014/main" id="{086ADFAF-2E30-0B45-9082-72260F03E0FD}"/>
                  </a:ext>
                </a:extLst>
              </p:cNvPr>
              <p:cNvSpPr/>
              <p:nvPr/>
            </p:nvSpPr>
            <p:spPr>
              <a:xfrm>
                <a:off x="1079612" y="2996952"/>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de-DE" b="1" i="0" smtClean="0">
                        <a:solidFill>
                          <a:schemeClr val="bg1"/>
                        </a:solidFill>
                        <a:latin typeface="Cambria Math"/>
                      </a:rPr>
                      <m:t>𝐱</m:t>
                    </m:r>
                  </m:oMath>
                </a14:m>
                <a:r>
                  <a:rPr lang="de-DE" b="1" baseline="-25000" dirty="0">
                    <a:solidFill>
                      <a:schemeClr val="bg1"/>
                    </a:solidFill>
                  </a:rPr>
                  <a:t>1</a:t>
                </a:r>
              </a:p>
            </p:txBody>
          </p:sp>
        </mc:Choice>
        <mc:Fallback xmlns="">
          <p:sp>
            <p:nvSpPr>
              <p:cNvPr id="4" name="Ellipse 3">
                <a:extLst>
                  <a:ext uri="{FF2B5EF4-FFF2-40B4-BE49-F238E27FC236}">
                    <a16:creationId xmlns:a16="http://schemas.microsoft.com/office/drawing/2014/main" xmlns="" xmlns:a14="http://schemas.microsoft.com/office/drawing/2010/main" id="{086ADFAF-2E30-0B45-9082-72260F03E0FD}"/>
                  </a:ext>
                </a:extLst>
              </p:cNvPr>
              <p:cNvSpPr>
                <a:spLocks noRot="1" noChangeAspect="1" noMove="1" noResize="1" noEditPoints="1" noAdjustHandles="1" noChangeArrowheads="1" noChangeShapeType="1" noTextEdit="1"/>
              </p:cNvSpPr>
              <p:nvPr/>
            </p:nvSpPr>
            <p:spPr>
              <a:xfrm>
                <a:off x="1079612" y="2996952"/>
                <a:ext cx="576064" cy="360040"/>
              </a:xfrm>
              <a:prstGeom prst="ellipse">
                <a:avLst/>
              </a:prstGeom>
              <a:blipFill>
                <a:blip r:embed="rId3"/>
                <a:stretch>
                  <a:fillRect b="-12903"/>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lipse 7">
                <a:extLst>
                  <a:ext uri="{FF2B5EF4-FFF2-40B4-BE49-F238E27FC236}">
                    <a16:creationId xmlns:a16="http://schemas.microsoft.com/office/drawing/2014/main" id="{7781D697-B84F-254E-8A1F-058856EFA5EB}"/>
                  </a:ext>
                </a:extLst>
              </p:cNvPr>
              <p:cNvSpPr/>
              <p:nvPr/>
            </p:nvSpPr>
            <p:spPr>
              <a:xfrm>
                <a:off x="3347864" y="3392996"/>
                <a:ext cx="2448272"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2000" b="1" i="0" smtClean="0">
                          <a:solidFill>
                            <a:schemeClr val="accent1">
                              <a:lumMod val="50000"/>
                            </a:schemeClr>
                          </a:solidFill>
                          <a:latin typeface="Cambria Math" panose="02040503050406030204" pitchFamily="18" charset="0"/>
                          <a:ea typeface="Cambria Math" panose="02040503050406030204" pitchFamily="18" charset="0"/>
                        </a:rPr>
                        <m:t>𝛔</m:t>
                      </m:r>
                      <m:r>
                        <m:rPr>
                          <m:nor/>
                        </m:rPr>
                        <a:rPr lang="en-US" sz="2000" b="1" dirty="0">
                          <a:solidFill>
                            <a:schemeClr val="accent1">
                              <a:lumMod val="50000"/>
                            </a:schemeClr>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𝐰</m:t>
                      </m:r>
                      <m:r>
                        <m:rPr>
                          <m:nor/>
                        </m:rPr>
                        <a:rPr lang="de-DE" sz="2000" b="1" i="0" smtClean="0">
                          <a:solidFill>
                            <a:schemeClr val="accent6"/>
                          </a:solidFill>
                          <a:latin typeface="Cambria Math" panose="02040503050406030204" pitchFamily="18" charset="0"/>
                          <a:ea typeface="Cambria Math" panose="02040503050406030204" pitchFamily="18" charset="0"/>
                        </a:rPr>
                        <m:t>x</m:t>
                      </m:r>
                      <m:r>
                        <m:rPr>
                          <m:nor/>
                        </m:rPr>
                        <a:rPr lang="en-US" sz="2000" b="1" dirty="0" smtClean="0">
                          <a:solidFill>
                            <a:schemeClr val="accent1">
                              <a:lumMod val="50000"/>
                            </a:schemeClr>
                          </a:solidFill>
                          <a:latin typeface="Cambria Math" panose="02040503050406030204" pitchFamily="18" charset="0"/>
                          <a:ea typeface="Cambria Math" panose="02040503050406030204" pitchFamily="18" charset="0"/>
                        </a:rPr>
                        <m:t>)</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5" name="Ellipse 7">
                <a:extLst>
                  <a:ext uri="{FF2B5EF4-FFF2-40B4-BE49-F238E27FC236}">
                    <a16:creationId xmlns:a16="http://schemas.microsoft.com/office/drawing/2014/main" xmlns="" xmlns:a14="http://schemas.microsoft.com/office/drawing/2010/main" id="{7781D697-B84F-254E-8A1F-058856EFA5EB}"/>
                  </a:ext>
                </a:extLst>
              </p:cNvPr>
              <p:cNvSpPr>
                <a:spLocks noRot="1" noChangeAspect="1" noMove="1" noResize="1" noEditPoints="1" noAdjustHandles="1" noChangeArrowheads="1" noChangeShapeType="1" noTextEdit="1"/>
              </p:cNvSpPr>
              <p:nvPr/>
            </p:nvSpPr>
            <p:spPr>
              <a:xfrm>
                <a:off x="3347864" y="3392996"/>
                <a:ext cx="2448272" cy="612068"/>
              </a:xfrm>
              <a:prstGeom prst="ellipse">
                <a:avLst/>
              </a:prstGeom>
              <a:blipFill>
                <a:blip r:embed="rId4"/>
                <a:stretch>
                  <a:fillRect/>
                </a:stretch>
              </a:blipFill>
              <a:ln>
                <a:solidFill>
                  <a:srgbClr val="FFC000"/>
                </a:solidFill>
              </a:ln>
            </p:spPr>
            <p:txBody>
              <a:bodyPr/>
              <a:lstStyle/>
              <a:p>
                <a:r>
                  <a:rPr lang="en-US">
                    <a:noFill/>
                  </a:rPr>
                  <a:t> </a:t>
                </a:r>
              </a:p>
            </p:txBody>
          </p:sp>
        </mc:Fallback>
      </mc:AlternateContent>
      <p:cxnSp>
        <p:nvCxnSpPr>
          <p:cNvPr id="6" name="Gerade Verbindung mit Pfeil 5">
            <a:extLst>
              <a:ext uri="{FF2B5EF4-FFF2-40B4-BE49-F238E27FC236}">
                <a16:creationId xmlns:a16="http://schemas.microsoft.com/office/drawing/2014/main" id="{77476942-3B98-5C44-ADB3-85A899520E58}"/>
              </a:ext>
            </a:extLst>
          </p:cNvPr>
          <p:cNvCxnSpPr>
            <a:cxnSpLocks/>
            <a:stCxn id="4" idx="6"/>
            <a:endCxn id="5" idx="2"/>
          </p:cNvCxnSpPr>
          <p:nvPr/>
        </p:nvCxnSpPr>
        <p:spPr>
          <a:xfrm>
            <a:off x="1655676" y="3176972"/>
            <a:ext cx="1692188" cy="52205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D9FF67D5-80B6-1E4A-BDC5-DEBD04DD8578}"/>
                  </a:ext>
                </a:extLst>
              </p:cNvPr>
              <p:cNvSpPr txBox="1"/>
              <p:nvPr/>
            </p:nvSpPr>
            <p:spPr>
              <a:xfrm>
                <a:off x="1619672" y="3346851"/>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a:solidFill>
                                <a:schemeClr val="accent6"/>
                              </a:solidFill>
                              <a:latin typeface="Cambria Math" panose="02040503050406030204" pitchFamily="18" charset="0"/>
                              <a:ea typeface="Cambria Math" panose="02040503050406030204" pitchFamily="18" charset="0"/>
                            </a:rPr>
                          </m:ctrlPr>
                        </m:sSubPr>
                        <m:e>
                          <m:r>
                            <a:rPr lang="de-DE" sz="2000" b="1">
                              <a:solidFill>
                                <a:schemeClr val="accent6"/>
                              </a:solidFill>
                              <a:latin typeface="Cambria Math" panose="02040503050406030204" pitchFamily="18" charset="0"/>
                              <a:ea typeface="Cambria Math" panose="02040503050406030204" pitchFamily="18" charset="0"/>
                            </a:rPr>
                            <m:t>𝐰</m:t>
                          </m:r>
                        </m:e>
                        <m:sub>
                          <m:r>
                            <a:rPr lang="de-DE" sz="2000" b="1">
                              <a:solidFill>
                                <a:schemeClr val="accent6"/>
                              </a:solidFill>
                              <a:latin typeface="Cambria Math" panose="02040503050406030204" pitchFamily="18" charset="0"/>
                              <a:ea typeface="Cambria Math" panose="02040503050406030204" pitchFamily="18" charset="0"/>
                            </a:rPr>
                            <m:t>𝟏</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7" name="Textfeld 6">
                <a:extLst>
                  <a:ext uri="{FF2B5EF4-FFF2-40B4-BE49-F238E27FC236}">
                    <a16:creationId xmlns:a16="http://schemas.microsoft.com/office/drawing/2014/main" xmlns="" xmlns:a14="http://schemas.microsoft.com/office/drawing/2010/main" id="{D9FF67D5-80B6-1E4A-BDC5-DEBD04DD8578}"/>
                  </a:ext>
                </a:extLst>
              </p:cNvPr>
              <p:cNvSpPr txBox="1">
                <a:spLocks noRot="1" noChangeAspect="1" noMove="1" noResize="1" noEditPoints="1" noAdjustHandles="1" noChangeArrowheads="1" noChangeShapeType="1" noTextEdit="1"/>
              </p:cNvSpPr>
              <p:nvPr/>
            </p:nvSpPr>
            <p:spPr>
              <a:xfrm>
                <a:off x="1619672" y="3346851"/>
                <a:ext cx="1656184" cy="400110"/>
              </a:xfrm>
              <a:prstGeom prst="rect">
                <a:avLst/>
              </a:prstGeom>
              <a:blipFill>
                <a:blip r:embed="rId5"/>
                <a:stretch>
                  <a:fillRect/>
                </a:stretch>
              </a:blipFill>
            </p:spPr>
            <p:txBody>
              <a:bodyPr/>
              <a:lstStyle/>
              <a:p>
                <a:r>
                  <a:rPr lang="en-US">
                    <a:noFill/>
                  </a:rPr>
                  <a:t> </a:t>
                </a:r>
              </a:p>
            </p:txBody>
          </p:sp>
        </mc:Fallback>
      </mc:AlternateContent>
      <p:cxnSp>
        <p:nvCxnSpPr>
          <p:cNvPr id="8" name="Gerade Verbindung mit Pfeil 7">
            <a:extLst>
              <a:ext uri="{FF2B5EF4-FFF2-40B4-BE49-F238E27FC236}">
                <a16:creationId xmlns:a16="http://schemas.microsoft.com/office/drawing/2014/main" id="{6AB3ACC3-41A5-034A-9CC7-970EC537FBA4}"/>
              </a:ext>
            </a:extLst>
          </p:cNvPr>
          <p:cNvCxnSpPr>
            <a:cxnSpLocks/>
          </p:cNvCxnSpPr>
          <p:nvPr/>
        </p:nvCxnSpPr>
        <p:spPr>
          <a:xfrm flipV="1">
            <a:off x="5796136" y="3681028"/>
            <a:ext cx="1368152" cy="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DC485DEA-B6D8-EB41-A596-CC20F240B2E9}"/>
              </a:ext>
            </a:extLst>
          </p:cNvPr>
          <p:cNvGrpSpPr/>
          <p:nvPr/>
        </p:nvGrpSpPr>
        <p:grpSpPr>
          <a:xfrm>
            <a:off x="5832140" y="3871419"/>
            <a:ext cx="1044116" cy="1061097"/>
            <a:chOff x="5780872" y="3811107"/>
            <a:chExt cx="1305144" cy="1061097"/>
          </a:xfrm>
        </p:grpSpPr>
        <p:sp>
          <p:nvSpPr>
            <p:cNvPr id="10" name="Nach links gekrümmter Pfeil 9">
              <a:extLst>
                <a:ext uri="{FF2B5EF4-FFF2-40B4-BE49-F238E27FC236}">
                  <a16:creationId xmlns:a16="http://schemas.microsoft.com/office/drawing/2014/main" id="{0AAAAC48-3FF9-124B-8C0F-ACAB498BC2C0}"/>
                </a:ext>
              </a:extLst>
            </p:cNvPr>
            <p:cNvSpPr/>
            <p:nvPr/>
          </p:nvSpPr>
          <p:spPr>
            <a:xfrm rot="5400000">
              <a:off x="6298428" y="3293551"/>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C1333E90-B222-A34C-8FB9-C6D50E80E6C0}"/>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1" name="Textfeld 10">
                  <a:extLst>
                    <a:ext uri="{FF2B5EF4-FFF2-40B4-BE49-F238E27FC236}">
                      <a16:creationId xmlns:a16="http://schemas.microsoft.com/office/drawing/2014/main" xmlns="" xmlns:a14="http://schemas.microsoft.com/office/drawing/2010/main" id="{C1333E90-B222-A34C-8FB9-C6D50E80E6C0}"/>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6"/>
                  <a:stretch>
                    <a:fillRect r="-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Ellipse 3">
                <a:extLst>
                  <a:ext uri="{FF2B5EF4-FFF2-40B4-BE49-F238E27FC236}">
                    <a16:creationId xmlns:a16="http://schemas.microsoft.com/office/drawing/2014/main" id="{0004A80B-89F8-B54A-BB88-9D80A4CE36EB}"/>
                  </a:ext>
                </a:extLst>
              </p:cNvPr>
              <p:cNvSpPr/>
              <p:nvPr/>
            </p:nvSpPr>
            <p:spPr>
              <a:xfrm>
                <a:off x="7200292" y="3525920"/>
                <a:ext cx="576064"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panose="02040503050406030204" pitchFamily="18" charset="0"/>
                        </a:rPr>
                        <m:t>𝐲</m:t>
                      </m:r>
                    </m:oMath>
                  </m:oMathPara>
                </a14:m>
                <a:endParaRPr lang="de-DE" b="1" dirty="0">
                  <a:solidFill>
                    <a:schemeClr val="bg1"/>
                  </a:solidFill>
                </a:endParaRPr>
              </a:p>
            </p:txBody>
          </p:sp>
        </mc:Choice>
        <mc:Fallback xmlns="">
          <p:sp>
            <p:nvSpPr>
              <p:cNvPr id="12" name="Ellipse 3">
                <a:extLst>
                  <a:ext uri="{FF2B5EF4-FFF2-40B4-BE49-F238E27FC236}">
                    <a16:creationId xmlns:a16="http://schemas.microsoft.com/office/drawing/2014/main" xmlns="" xmlns:a14="http://schemas.microsoft.com/office/drawing/2010/main" id="{0004A80B-89F8-B54A-BB88-9D80A4CE36EB}"/>
                  </a:ext>
                </a:extLst>
              </p:cNvPr>
              <p:cNvSpPr>
                <a:spLocks noRot="1" noChangeAspect="1" noMove="1" noResize="1" noEditPoints="1" noAdjustHandles="1" noChangeArrowheads="1" noChangeShapeType="1" noTextEdit="1"/>
              </p:cNvSpPr>
              <p:nvPr/>
            </p:nvSpPr>
            <p:spPr>
              <a:xfrm>
                <a:off x="7200292" y="3525920"/>
                <a:ext cx="576064" cy="360040"/>
              </a:xfrm>
              <a:prstGeom prst="ellipse">
                <a:avLst/>
              </a:prstGeom>
              <a:blipFill>
                <a:blip r:embed="rId7"/>
                <a:stretch>
                  <a:fillRect b="-6897"/>
                </a:stretch>
              </a:blipFill>
              <a:ln>
                <a:noFill/>
              </a:ln>
            </p:spPr>
            <p:txBody>
              <a:bodyPr/>
              <a:lstStyle/>
              <a:p>
                <a:r>
                  <a:rPr lang="en-US">
                    <a:noFill/>
                  </a:rPr>
                  <a:t> </a:t>
                </a:r>
              </a:p>
            </p:txBody>
          </p:sp>
        </mc:Fallback>
      </mc:AlternateContent>
      <p:sp>
        <p:nvSpPr>
          <p:cNvPr id="14" name="Nach links gekrümmter Pfeil 13">
            <a:extLst>
              <a:ext uri="{FF2B5EF4-FFF2-40B4-BE49-F238E27FC236}">
                <a16:creationId xmlns:a16="http://schemas.microsoft.com/office/drawing/2014/main" id="{57EEA3CF-97C5-E048-B9A5-42CB255411C3}"/>
              </a:ext>
            </a:extLst>
          </p:cNvPr>
          <p:cNvSpPr/>
          <p:nvPr/>
        </p:nvSpPr>
        <p:spPr>
          <a:xfrm rot="16807959" flipV="1">
            <a:off x="2374427" y="2522482"/>
            <a:ext cx="348977" cy="1044116"/>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16A63F2-419B-0341-8BD0-AB98F71B0388}"/>
                  </a:ext>
                </a:extLst>
              </p:cNvPr>
              <p:cNvSpPr txBox="1"/>
              <p:nvPr/>
            </p:nvSpPr>
            <p:spPr>
              <a:xfrm rot="10800000" flipV="1">
                <a:off x="2538153" y="1957441"/>
                <a:ext cx="263950" cy="8234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de-DE" sz="2000" b="1" i="1" smtClean="0">
                              <a:solidFill>
                                <a:schemeClr val="accent6"/>
                              </a:solidFill>
                              <a:latin typeface="Cambria Math" panose="02040503050406030204" pitchFamily="18" charset="0"/>
                              <a:ea typeface="Cambria Math" panose="02040503050406030204" pitchFamily="18" charset="0"/>
                            </a:rPr>
                          </m:ctrlPr>
                        </m:fPr>
                        <m:num>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𝟏</m:t>
                              </m:r>
                            </m:sub>
                          </m:sSub>
                        </m:num>
                        <m:den>
                          <m:sSub>
                            <m:sSubPr>
                              <m:ctrlPr>
                                <a:rPr lang="de-DE" sz="2000" b="1" i="1">
                                  <a:solidFill>
                                    <a:schemeClr val="accent6"/>
                                  </a:solidFill>
                                  <a:latin typeface="Cambria Math" panose="02040503050406030204" pitchFamily="18" charset="0"/>
                                  <a:ea typeface="Cambria Math" panose="02040503050406030204" pitchFamily="18" charset="0"/>
                                </a:rPr>
                              </m:ctrlPr>
                            </m:sSubPr>
                            <m:e>
                              <m:r>
                                <a:rPr lang="de-DE" sz="2000" b="1" i="0">
                                  <a:solidFill>
                                    <a:schemeClr val="accent6"/>
                                  </a:solidFill>
                                  <a:latin typeface="Cambria Math" panose="02040503050406030204" pitchFamily="18" charset="0"/>
                                  <a:ea typeface="Cambria Math" panose="02040503050406030204" pitchFamily="18" charset="0"/>
                                </a:rPr>
                                <m:t>𝐰</m:t>
                              </m:r>
                            </m:e>
                            <m:sub>
                              <m:r>
                                <a:rPr lang="de-DE" sz="2000" b="1" i="0">
                                  <a:solidFill>
                                    <a:schemeClr val="accent6"/>
                                  </a:solidFill>
                                  <a:latin typeface="Cambria Math" panose="02040503050406030204" pitchFamily="18" charset="0"/>
                                  <a:ea typeface="Cambria Math" panose="02040503050406030204" pitchFamily="18" charset="0"/>
                                </a:rPr>
                                <m:t>𝟏</m:t>
                              </m:r>
                            </m:sub>
                          </m:sSub>
                          <m:r>
                            <a:rPr lang="de-DE" sz="2000" b="1" i="0" smtClean="0">
                              <a:solidFill>
                                <a:schemeClr val="accent6"/>
                              </a:solidFill>
                              <a:latin typeface="Cambria Math" panose="02040503050406030204" pitchFamily="18" charset="0"/>
                              <a:ea typeface="Cambria Math" panose="02040503050406030204" pitchFamily="18" charset="0"/>
                            </a:rPr>
                            <m:t>+</m:t>
                          </m:r>
                          <m:sSub>
                            <m:sSubPr>
                              <m:ctrlPr>
                                <a:rPr lang="de-DE" sz="2000" b="1" i="1">
                                  <a:solidFill>
                                    <a:schemeClr val="accent6"/>
                                  </a:solidFill>
                                  <a:latin typeface="Cambria Math" panose="02040503050406030204" pitchFamily="18" charset="0"/>
                                  <a:ea typeface="Cambria Math" panose="02040503050406030204" pitchFamily="18" charset="0"/>
                                </a:rPr>
                              </m:ctrlPr>
                            </m:sSubPr>
                            <m:e>
                              <m:r>
                                <a:rPr lang="de-DE" sz="2000" b="1" i="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𝟐</m:t>
                              </m:r>
                            </m:sub>
                          </m:sSub>
                        </m:den>
                      </m:f>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5" name="Textfeld 14">
                <a:extLst>
                  <a:ext uri="{FF2B5EF4-FFF2-40B4-BE49-F238E27FC236}">
                    <a16:creationId xmlns:a16="http://schemas.microsoft.com/office/drawing/2014/main" xmlns="" xmlns:a14="http://schemas.microsoft.com/office/drawing/2010/main" id="{C16A63F2-419B-0341-8BD0-AB98F71B0388}"/>
                  </a:ext>
                </a:extLst>
              </p:cNvPr>
              <p:cNvSpPr txBox="1">
                <a:spLocks noRot="1" noChangeAspect="1" noMove="1" noResize="1" noEditPoints="1" noAdjustHandles="1" noChangeArrowheads="1" noChangeShapeType="1" noTextEdit="1"/>
              </p:cNvSpPr>
              <p:nvPr/>
            </p:nvSpPr>
            <p:spPr>
              <a:xfrm rot="10800000" flipV="1">
                <a:off x="2538153" y="1957441"/>
                <a:ext cx="263950" cy="823487"/>
              </a:xfrm>
              <a:prstGeom prst="rect">
                <a:avLst/>
              </a:prstGeom>
              <a:blipFill>
                <a:blip r:embed="rId8"/>
                <a:stretch>
                  <a:fillRect r="-3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Ellipse 3">
                <a:extLst>
                  <a:ext uri="{FF2B5EF4-FFF2-40B4-BE49-F238E27FC236}">
                    <a16:creationId xmlns:a16="http://schemas.microsoft.com/office/drawing/2014/main" id="{E25F78F1-75A8-FB49-8EA4-43E208550C36}"/>
                  </a:ext>
                </a:extLst>
              </p:cNvPr>
              <p:cNvSpPr/>
              <p:nvPr/>
            </p:nvSpPr>
            <p:spPr>
              <a:xfrm>
                <a:off x="1079612" y="4345708"/>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de-DE" b="1" i="0" smtClean="0">
                        <a:solidFill>
                          <a:schemeClr val="bg1"/>
                        </a:solidFill>
                        <a:latin typeface="Cambria Math"/>
                      </a:rPr>
                      <m:t>𝐱</m:t>
                    </m:r>
                  </m:oMath>
                </a14:m>
                <a:r>
                  <a:rPr lang="de-DE" b="1" baseline="-25000" dirty="0">
                    <a:solidFill>
                      <a:schemeClr val="bg1"/>
                    </a:solidFill>
                  </a:rPr>
                  <a:t>2</a:t>
                </a:r>
              </a:p>
            </p:txBody>
          </p:sp>
        </mc:Choice>
        <mc:Fallback xmlns="">
          <p:sp>
            <p:nvSpPr>
              <p:cNvPr id="16" name="Ellipse 3">
                <a:extLst>
                  <a:ext uri="{FF2B5EF4-FFF2-40B4-BE49-F238E27FC236}">
                    <a16:creationId xmlns:a16="http://schemas.microsoft.com/office/drawing/2014/main" xmlns="" xmlns:a14="http://schemas.microsoft.com/office/drawing/2010/main" id="{E25F78F1-75A8-FB49-8EA4-43E208550C36}"/>
                  </a:ext>
                </a:extLst>
              </p:cNvPr>
              <p:cNvSpPr>
                <a:spLocks noRot="1" noChangeAspect="1" noMove="1" noResize="1" noEditPoints="1" noAdjustHandles="1" noChangeArrowheads="1" noChangeShapeType="1" noTextEdit="1"/>
              </p:cNvSpPr>
              <p:nvPr/>
            </p:nvSpPr>
            <p:spPr>
              <a:xfrm>
                <a:off x="1079612" y="4345708"/>
                <a:ext cx="576064" cy="360040"/>
              </a:xfrm>
              <a:prstGeom prst="ellipse">
                <a:avLst/>
              </a:prstGeom>
              <a:blipFill>
                <a:blip r:embed="rId9"/>
                <a:stretch>
                  <a:fillRect b="-9375"/>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F890A808-707E-C44D-B44A-EB7D1901C843}"/>
                  </a:ext>
                </a:extLst>
              </p:cNvPr>
              <p:cNvSpPr txBox="1"/>
              <p:nvPr/>
            </p:nvSpPr>
            <p:spPr>
              <a:xfrm>
                <a:off x="1619672" y="4173549"/>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a:solidFill>
                                <a:schemeClr val="accent6"/>
                              </a:solidFill>
                              <a:latin typeface="Cambria Math" panose="02040503050406030204" pitchFamily="18" charset="0"/>
                              <a:ea typeface="Cambria Math" panose="02040503050406030204" pitchFamily="18" charset="0"/>
                            </a:rPr>
                            <m:t>𝐰</m:t>
                          </m:r>
                        </m:e>
                        <m:sub>
                          <m:r>
                            <a:rPr lang="de-DE" sz="2000" b="1" i="1" smtClean="0">
                              <a:solidFill>
                                <a:schemeClr val="accent6"/>
                              </a:solidFill>
                              <a:latin typeface="Cambria Math" panose="02040503050406030204" pitchFamily="18" charset="0"/>
                              <a:ea typeface="Cambria Math" panose="02040503050406030204" pitchFamily="18" charset="0"/>
                            </a:rPr>
                            <m:t>𝟐</m:t>
                          </m:r>
                        </m:sub>
                      </m:sSub>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7" name="Textfeld 16">
                <a:extLst>
                  <a:ext uri="{FF2B5EF4-FFF2-40B4-BE49-F238E27FC236}">
                    <a16:creationId xmlns:a16="http://schemas.microsoft.com/office/drawing/2014/main" xmlns="" xmlns:a14="http://schemas.microsoft.com/office/drawing/2010/main" id="{F890A808-707E-C44D-B44A-EB7D1901C843}"/>
                  </a:ext>
                </a:extLst>
              </p:cNvPr>
              <p:cNvSpPr txBox="1">
                <a:spLocks noRot="1" noChangeAspect="1" noMove="1" noResize="1" noEditPoints="1" noAdjustHandles="1" noChangeArrowheads="1" noChangeShapeType="1" noTextEdit="1"/>
              </p:cNvSpPr>
              <p:nvPr/>
            </p:nvSpPr>
            <p:spPr>
              <a:xfrm>
                <a:off x="1619672" y="4173549"/>
                <a:ext cx="1656184" cy="400110"/>
              </a:xfrm>
              <a:prstGeom prst="rect">
                <a:avLst/>
              </a:prstGeom>
              <a:blipFill>
                <a:blip r:embed="rId10"/>
                <a:stretch>
                  <a:fillRect/>
                </a:stretch>
              </a:blipFill>
            </p:spPr>
            <p:txBody>
              <a:bodyPr/>
              <a:lstStyle/>
              <a:p>
                <a:r>
                  <a:rPr lang="en-US">
                    <a:noFill/>
                  </a:rPr>
                  <a:t> </a:t>
                </a:r>
              </a:p>
            </p:txBody>
          </p:sp>
        </mc:Fallback>
      </mc:AlternateContent>
      <p:cxnSp>
        <p:nvCxnSpPr>
          <p:cNvPr id="18" name="Gerade Verbindung mit Pfeil 17">
            <a:extLst>
              <a:ext uri="{FF2B5EF4-FFF2-40B4-BE49-F238E27FC236}">
                <a16:creationId xmlns:a16="http://schemas.microsoft.com/office/drawing/2014/main" id="{4E15F022-19CB-F047-8CB7-28037DD5CE52}"/>
              </a:ext>
            </a:extLst>
          </p:cNvPr>
          <p:cNvCxnSpPr>
            <a:cxnSpLocks/>
            <a:stCxn id="17" idx="1"/>
            <a:endCxn id="5" idx="2"/>
          </p:cNvCxnSpPr>
          <p:nvPr/>
        </p:nvCxnSpPr>
        <p:spPr>
          <a:xfrm flipV="1">
            <a:off x="1619672" y="3699030"/>
            <a:ext cx="1728192" cy="67457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2" name="Nach links gekrümmter Pfeil 21">
            <a:extLst>
              <a:ext uri="{FF2B5EF4-FFF2-40B4-BE49-F238E27FC236}">
                <a16:creationId xmlns:a16="http://schemas.microsoft.com/office/drawing/2014/main" id="{5914EF14-B496-F649-B1A6-0250756F5183}"/>
              </a:ext>
            </a:extLst>
          </p:cNvPr>
          <p:cNvSpPr/>
          <p:nvPr/>
        </p:nvSpPr>
        <p:spPr>
          <a:xfrm rot="14634891" flipH="1" flipV="1">
            <a:off x="2521813" y="4165054"/>
            <a:ext cx="405026" cy="998732"/>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accent6"/>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F4ECC628-DD25-1847-ABB5-06B2671F3911}"/>
                  </a:ext>
                </a:extLst>
              </p:cNvPr>
              <p:cNvSpPr txBox="1"/>
              <p:nvPr/>
            </p:nvSpPr>
            <p:spPr>
              <a:xfrm rot="10800000" flipH="1" flipV="1">
                <a:off x="2483769" y="4927129"/>
                <a:ext cx="208908" cy="6364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de-DE" sz="2000" b="1" i="1" smtClean="0">
                              <a:solidFill>
                                <a:schemeClr val="accent6"/>
                              </a:solidFill>
                              <a:latin typeface="Cambria Math" panose="02040503050406030204" pitchFamily="18" charset="0"/>
                              <a:ea typeface="Cambria Math" panose="02040503050406030204" pitchFamily="18" charset="0"/>
                            </a:rPr>
                          </m:ctrlPr>
                        </m:fPr>
                        <m:num>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smtClean="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𝟐</m:t>
                              </m:r>
                            </m:sub>
                          </m:sSub>
                        </m:num>
                        <m:den>
                          <m:sSub>
                            <m:sSubPr>
                              <m:ctrlPr>
                                <a:rPr lang="de-DE" sz="2000" b="1" i="1">
                                  <a:solidFill>
                                    <a:schemeClr val="accent6"/>
                                  </a:solidFill>
                                  <a:latin typeface="Cambria Math" panose="02040503050406030204" pitchFamily="18" charset="0"/>
                                  <a:ea typeface="Cambria Math" panose="02040503050406030204" pitchFamily="18" charset="0"/>
                                </a:rPr>
                              </m:ctrlPr>
                            </m:sSubPr>
                            <m:e>
                              <m:r>
                                <a:rPr lang="de-DE" sz="2000" b="1" i="0">
                                  <a:solidFill>
                                    <a:schemeClr val="accent6"/>
                                  </a:solidFill>
                                  <a:latin typeface="Cambria Math" panose="02040503050406030204" pitchFamily="18" charset="0"/>
                                  <a:ea typeface="Cambria Math" panose="02040503050406030204" pitchFamily="18" charset="0"/>
                                </a:rPr>
                                <m:t>𝐰</m:t>
                              </m:r>
                            </m:e>
                            <m:sub>
                              <m:r>
                                <a:rPr lang="de-DE" sz="2000" b="1" i="0">
                                  <a:solidFill>
                                    <a:schemeClr val="accent6"/>
                                  </a:solidFill>
                                  <a:latin typeface="Cambria Math" panose="02040503050406030204" pitchFamily="18" charset="0"/>
                                  <a:ea typeface="Cambria Math" panose="02040503050406030204" pitchFamily="18" charset="0"/>
                                </a:rPr>
                                <m:t>𝟏</m:t>
                              </m:r>
                            </m:sub>
                          </m:sSub>
                          <m:r>
                            <a:rPr lang="de-DE" sz="2000" b="1" i="0" smtClean="0">
                              <a:solidFill>
                                <a:schemeClr val="accent6"/>
                              </a:solidFill>
                              <a:latin typeface="Cambria Math" panose="02040503050406030204" pitchFamily="18" charset="0"/>
                              <a:ea typeface="Cambria Math" panose="02040503050406030204" pitchFamily="18" charset="0"/>
                            </a:rPr>
                            <m:t>+</m:t>
                          </m:r>
                          <m:sSub>
                            <m:sSubPr>
                              <m:ctrlPr>
                                <a:rPr lang="de-DE" sz="2000" b="1" i="1">
                                  <a:solidFill>
                                    <a:schemeClr val="accent6"/>
                                  </a:solidFill>
                                  <a:latin typeface="Cambria Math" panose="02040503050406030204" pitchFamily="18" charset="0"/>
                                  <a:ea typeface="Cambria Math" panose="02040503050406030204" pitchFamily="18" charset="0"/>
                                </a:rPr>
                              </m:ctrlPr>
                            </m:sSubPr>
                            <m:e>
                              <m:r>
                                <a:rPr lang="de-DE" sz="2000" b="1" i="0">
                                  <a:solidFill>
                                    <a:schemeClr val="accent6"/>
                                  </a:solidFill>
                                  <a:latin typeface="Cambria Math" panose="02040503050406030204" pitchFamily="18" charset="0"/>
                                  <a:ea typeface="Cambria Math" panose="02040503050406030204" pitchFamily="18" charset="0"/>
                                </a:rPr>
                                <m:t>𝐰</m:t>
                              </m:r>
                            </m:e>
                            <m:sub>
                              <m:r>
                                <a:rPr lang="de-DE" sz="2000" b="1" i="0" smtClean="0">
                                  <a:solidFill>
                                    <a:schemeClr val="accent6"/>
                                  </a:solidFill>
                                  <a:latin typeface="Cambria Math" panose="02040503050406030204" pitchFamily="18" charset="0"/>
                                  <a:ea typeface="Cambria Math" panose="02040503050406030204" pitchFamily="18" charset="0"/>
                                </a:rPr>
                                <m:t>𝟐</m:t>
                              </m:r>
                            </m:sub>
                          </m:sSub>
                        </m:den>
                      </m:f>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3" name="Textfeld 22">
                <a:extLst>
                  <a:ext uri="{FF2B5EF4-FFF2-40B4-BE49-F238E27FC236}">
                    <a16:creationId xmlns:a16="http://schemas.microsoft.com/office/drawing/2014/main" xmlns="" xmlns:a14="http://schemas.microsoft.com/office/drawing/2010/main" id="{F4ECC628-DD25-1847-ABB5-06B2671F3911}"/>
                  </a:ext>
                </a:extLst>
              </p:cNvPr>
              <p:cNvSpPr txBox="1">
                <a:spLocks noRot="1" noChangeAspect="1" noMove="1" noResize="1" noEditPoints="1" noAdjustHandles="1" noChangeArrowheads="1" noChangeShapeType="1" noTextEdit="1"/>
              </p:cNvSpPr>
              <p:nvPr/>
            </p:nvSpPr>
            <p:spPr>
              <a:xfrm rot="10800000" flipH="1" flipV="1">
                <a:off x="2483769" y="4927129"/>
                <a:ext cx="208908" cy="636454"/>
              </a:xfrm>
              <a:prstGeom prst="rect">
                <a:avLst/>
              </a:prstGeom>
              <a:blipFill>
                <a:blip r:embed="rId11"/>
                <a:stretch>
                  <a:fillRect r="-494118" b="-7843"/>
                </a:stretch>
              </a:blipFill>
            </p:spPr>
            <p:txBody>
              <a:bodyPr/>
              <a:lstStyle/>
              <a:p>
                <a:r>
                  <a:rPr lang="en-US">
                    <a:noFill/>
                  </a:rPr>
                  <a:t> </a:t>
                </a:r>
              </a:p>
            </p:txBody>
          </p:sp>
        </mc:Fallback>
      </mc:AlternateContent>
    </p:spTree>
    <p:extLst>
      <p:ext uri="{BB962C8B-B14F-4D97-AF65-F5344CB8AC3E}">
        <p14:creationId xmlns:p14="http://schemas.microsoft.com/office/powerpoint/2010/main" val="589026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2">
            <a:extLst>
              <a:ext uri="{FF2B5EF4-FFF2-40B4-BE49-F238E27FC236}">
                <a16:creationId xmlns:a16="http://schemas.microsoft.com/office/drawing/2014/main" id="{39D8B3FB-3D83-A840-B2FC-64F263EC6E22}"/>
              </a:ext>
            </a:extLst>
          </p:cNvPr>
          <p:cNvSpPr txBox="1">
            <a:spLocks noChangeArrowheads="1"/>
          </p:cNvSpPr>
          <p:nvPr/>
        </p:nvSpPr>
        <p:spPr bwMode="auto">
          <a:xfrm>
            <a:off x="179512" y="1555750"/>
            <a:ext cx="8640763" cy="76405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latin typeface="+mn-lt"/>
              </a:rPr>
              <a:t>Each output node has a different error. </a:t>
            </a:r>
            <a:br>
              <a:rPr lang="en-US" sz="2200" dirty="0">
                <a:latin typeface="+mn-lt"/>
              </a:rPr>
            </a:br>
            <a:r>
              <a:rPr lang="en-US" sz="2200" dirty="0">
                <a:latin typeface="+mn-lt"/>
              </a:rPr>
              <a:t>Only propagate the error back to the respective incoming edges. </a:t>
            </a: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de-DE" dirty="0" err="1"/>
              <a:t>Several</a:t>
            </a:r>
            <a:r>
              <a:rPr lang="de-DE" dirty="0"/>
              <a:t> </a:t>
            </a:r>
            <a:r>
              <a:rPr lang="de-DE" dirty="0" err="1"/>
              <a:t>outputs</a:t>
            </a:r>
            <a:endParaRPr lang="de-DE" dirty="0"/>
          </a:p>
        </p:txBody>
      </p:sp>
      <p:sp>
        <p:nvSpPr>
          <p:cNvPr id="4" name="Ellipse 3"/>
          <p:cNvSpPr/>
          <p:nvPr/>
        </p:nvSpPr>
        <p:spPr>
          <a:xfrm>
            <a:off x="2627784" y="2636912"/>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2627784" y="3284984"/>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2627784" y="393305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2627784" y="465313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2627784" y="537321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644008" y="2996952"/>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4644008" y="3789040"/>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4644008" y="4653136"/>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mit Pfeil 12"/>
          <p:cNvCxnSpPr>
            <a:stCxn id="4" idx="6"/>
          </p:cNvCxnSpPr>
          <p:nvPr/>
        </p:nvCxnSpPr>
        <p:spPr>
          <a:xfrm>
            <a:off x="3131840" y="2852936"/>
            <a:ext cx="1512168" cy="36004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6" idx="6"/>
          </p:cNvCxnSpPr>
          <p:nvPr/>
        </p:nvCxnSpPr>
        <p:spPr>
          <a:xfrm flipV="1">
            <a:off x="3131840" y="3212976"/>
            <a:ext cx="1512168" cy="288032"/>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6"/>
          </p:cNvCxnSpPr>
          <p:nvPr/>
        </p:nvCxnSpPr>
        <p:spPr>
          <a:xfrm flipV="1">
            <a:off x="3131840" y="3212976"/>
            <a:ext cx="1512168" cy="936104"/>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8" idx="6"/>
            <a:endCxn id="10" idx="2"/>
          </p:cNvCxnSpPr>
          <p:nvPr/>
        </p:nvCxnSpPr>
        <p:spPr>
          <a:xfrm flipV="1">
            <a:off x="3131840" y="3212976"/>
            <a:ext cx="1512168" cy="1656184"/>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9" idx="6"/>
            <a:endCxn id="10" idx="2"/>
          </p:cNvCxnSpPr>
          <p:nvPr/>
        </p:nvCxnSpPr>
        <p:spPr>
          <a:xfrm flipV="1">
            <a:off x="3131840" y="3212976"/>
            <a:ext cx="1512168" cy="2376264"/>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4" idx="6"/>
            <a:endCxn id="11" idx="2"/>
          </p:cNvCxnSpPr>
          <p:nvPr/>
        </p:nvCxnSpPr>
        <p:spPr>
          <a:xfrm>
            <a:off x="3131840" y="2852936"/>
            <a:ext cx="1512168" cy="115212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endCxn id="12" idx="2"/>
          </p:cNvCxnSpPr>
          <p:nvPr/>
        </p:nvCxnSpPr>
        <p:spPr>
          <a:xfrm>
            <a:off x="3131840" y="2852936"/>
            <a:ext cx="1512168" cy="201622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6" idx="6"/>
            <a:endCxn id="11" idx="2"/>
          </p:cNvCxnSpPr>
          <p:nvPr/>
        </p:nvCxnSpPr>
        <p:spPr>
          <a:xfrm>
            <a:off x="3131840" y="3501008"/>
            <a:ext cx="1512168" cy="50405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cxnSpLocks/>
          </p:cNvCxnSpPr>
          <p:nvPr/>
        </p:nvCxnSpPr>
        <p:spPr>
          <a:xfrm>
            <a:off x="3131840" y="3501008"/>
            <a:ext cx="1512168" cy="136815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7" idx="6"/>
            <a:endCxn id="11" idx="2"/>
          </p:cNvCxnSpPr>
          <p:nvPr/>
        </p:nvCxnSpPr>
        <p:spPr>
          <a:xfrm flipV="1">
            <a:off x="3131840" y="4005064"/>
            <a:ext cx="1512168" cy="14401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6"/>
            <a:endCxn id="12" idx="2"/>
          </p:cNvCxnSpPr>
          <p:nvPr/>
        </p:nvCxnSpPr>
        <p:spPr>
          <a:xfrm>
            <a:off x="3131840" y="4149080"/>
            <a:ext cx="1512168" cy="72008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8" idx="6"/>
            <a:endCxn id="11" idx="2"/>
          </p:cNvCxnSpPr>
          <p:nvPr/>
        </p:nvCxnSpPr>
        <p:spPr>
          <a:xfrm flipV="1">
            <a:off x="3131840" y="4005064"/>
            <a:ext cx="1512168" cy="86409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endCxn id="12" idx="2"/>
          </p:cNvCxnSpPr>
          <p:nvPr/>
        </p:nvCxnSpPr>
        <p:spPr>
          <a:xfrm>
            <a:off x="2987824" y="4869160"/>
            <a:ext cx="1656184"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6"/>
            <a:endCxn id="11" idx="2"/>
          </p:cNvCxnSpPr>
          <p:nvPr/>
        </p:nvCxnSpPr>
        <p:spPr>
          <a:xfrm flipV="1">
            <a:off x="3131840" y="4005064"/>
            <a:ext cx="1512168" cy="158417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6"/>
            <a:endCxn id="12" idx="2"/>
          </p:cNvCxnSpPr>
          <p:nvPr/>
        </p:nvCxnSpPr>
        <p:spPr>
          <a:xfrm flipV="1">
            <a:off x="3131840" y="4869160"/>
            <a:ext cx="1512168" cy="72008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 Box 2">
                <a:extLst>
                  <a:ext uri="{FF2B5EF4-FFF2-40B4-BE49-F238E27FC236}">
                    <a16:creationId xmlns:a16="http://schemas.microsoft.com/office/drawing/2014/main" id="{9F6BB74A-F4CD-764E-B85E-BE4C50AED0FD}"/>
                  </a:ext>
                </a:extLst>
              </p:cNvPr>
              <p:cNvSpPr txBox="1">
                <a:spLocks noChangeArrowheads="1"/>
              </p:cNvSpPr>
              <p:nvPr/>
            </p:nvSpPr>
            <p:spPr bwMode="auto">
              <a:xfrm>
                <a:off x="3636318" y="2420888"/>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2000" b="1" i="1" smtClean="0">
                              <a:solidFill>
                                <a:srgbClr val="FF0000"/>
                              </a:solidFill>
                              <a:latin typeface="Cambria Math" panose="02040503050406030204" pitchFamily="18" charset="0"/>
                              <a:cs typeface="Calibri" panose="020F0502020204030204" pitchFamily="34" charset="0"/>
                            </a:rPr>
                          </m:ctrlPr>
                        </m:sSubPr>
                        <m:e>
                          <m:r>
                            <a:rPr lang="de-DE" sz="2000" b="1" i="0" smtClean="0">
                              <a:solidFill>
                                <a:srgbClr val="FF0000"/>
                              </a:solidFill>
                              <a:latin typeface="Cambria Math" panose="02040503050406030204" pitchFamily="18" charset="0"/>
                              <a:cs typeface="Calibri" panose="020F0502020204030204" pitchFamily="34" charset="0"/>
                            </a:rPr>
                            <m:t>𝐞</m:t>
                          </m:r>
                        </m:e>
                        <m:sub>
                          <m:r>
                            <a:rPr lang="de-DE" sz="2000" b="1" i="0" smtClean="0">
                              <a:solidFill>
                                <a:srgbClr val="FF0000"/>
                              </a:solidFill>
                              <a:latin typeface="Cambria Math"/>
                              <a:cs typeface="Calibri" panose="020F0502020204030204" pitchFamily="34" charset="0"/>
                            </a:rPr>
                            <m:t>𝟏</m:t>
                          </m:r>
                        </m:sub>
                      </m:sSub>
                    </m:oMath>
                  </m:oMathPara>
                </a14:m>
                <a:endParaRPr lang="en-US" sz="2000" b="1" dirty="0">
                  <a:solidFill>
                    <a:srgbClr val="FF0000"/>
                  </a:solidFill>
                  <a:latin typeface="Calibri" panose="020F0502020204030204" pitchFamily="34" charset="0"/>
                  <a:cs typeface="Calibri" panose="020F0502020204030204" pitchFamily="34" charset="0"/>
                </a:endParaRPr>
              </a:p>
            </p:txBody>
          </p:sp>
        </mc:Choice>
        <mc:Fallback xmlns="">
          <p:sp>
            <p:nvSpPr>
              <p:cNvPr id="43" name="Text Box 2">
                <a:extLst>
                  <a:ext uri="{FF2B5EF4-FFF2-40B4-BE49-F238E27FC236}">
                    <a16:creationId xmlns:a16="http://schemas.microsoft.com/office/drawing/2014/main" xmlns="" xmlns:a14="http://schemas.microsoft.com/office/drawing/2010/main" id="{9F6BB74A-F4CD-764E-B85E-BE4C50AED0FD}"/>
                  </a:ext>
                </a:extLst>
              </p:cNvPr>
              <p:cNvSpPr txBox="1">
                <a:spLocks noRot="1" noChangeAspect="1" noMove="1" noResize="1" noEditPoints="1" noAdjustHandles="1" noChangeArrowheads="1" noChangeShapeType="1" noTextEdit="1"/>
              </p:cNvSpPr>
              <p:nvPr/>
            </p:nvSpPr>
            <p:spPr bwMode="auto">
              <a:xfrm>
                <a:off x="3636318" y="2420888"/>
                <a:ext cx="647650" cy="965182"/>
              </a:xfrm>
              <a:prstGeom prst="rect">
                <a:avLst/>
              </a:prstGeom>
              <a:blipFill>
                <a:blip r:embed="rId3"/>
                <a:stretch>
                  <a:fillRect/>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 Box 2">
                <a:extLst>
                  <a:ext uri="{FF2B5EF4-FFF2-40B4-BE49-F238E27FC236}">
                    <a16:creationId xmlns:a16="http://schemas.microsoft.com/office/drawing/2014/main" id="{2C06105C-CA0A-664E-BD39-3BEBFC76A8D3}"/>
                  </a:ext>
                </a:extLst>
              </p:cNvPr>
              <p:cNvSpPr txBox="1">
                <a:spLocks noChangeArrowheads="1"/>
              </p:cNvSpPr>
              <p:nvPr/>
            </p:nvSpPr>
            <p:spPr bwMode="auto">
              <a:xfrm>
                <a:off x="1835696" y="3807321"/>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2000" b="1" i="0" smtClean="0">
                          <a:solidFill>
                            <a:prstClr val="black"/>
                          </a:solidFill>
                          <a:latin typeface="Cambria Math"/>
                          <a:cs typeface="Calibri" panose="020F0502020204030204" pitchFamily="34" charset="0"/>
                        </a:rPr>
                        <m:t>𝐱</m:t>
                      </m:r>
                    </m:oMath>
                  </m:oMathPara>
                </a14:m>
                <a:endParaRPr lang="en-US" sz="2000" b="1" dirty="0">
                  <a:solidFill>
                    <a:prstClr val="black"/>
                  </a:solidFill>
                  <a:latin typeface="Calibri" panose="020F0502020204030204" pitchFamily="34" charset="0"/>
                  <a:cs typeface="Calibri" panose="020F0502020204030204" pitchFamily="34" charset="0"/>
                </a:endParaRPr>
              </a:p>
            </p:txBody>
          </p:sp>
        </mc:Choice>
        <mc:Fallback xmlns="">
          <p:sp>
            <p:nvSpPr>
              <p:cNvPr id="50" name="Text Box 2">
                <a:extLst>
                  <a:ext uri="{FF2B5EF4-FFF2-40B4-BE49-F238E27FC236}">
                    <a16:creationId xmlns:a16="http://schemas.microsoft.com/office/drawing/2014/main" xmlns="" xmlns:a14="http://schemas.microsoft.com/office/drawing/2010/main" id="{2C06105C-CA0A-664E-BD39-3BEBFC76A8D3}"/>
                  </a:ext>
                </a:extLst>
              </p:cNvPr>
              <p:cNvSpPr txBox="1">
                <a:spLocks noRot="1" noChangeAspect="1" noMove="1" noResize="1" noEditPoints="1" noAdjustHandles="1" noChangeArrowheads="1" noChangeShapeType="1" noTextEdit="1"/>
              </p:cNvSpPr>
              <p:nvPr/>
            </p:nvSpPr>
            <p:spPr bwMode="auto">
              <a:xfrm>
                <a:off x="1835696" y="3807321"/>
                <a:ext cx="647650" cy="965182"/>
              </a:xfrm>
              <a:prstGeom prst="rect">
                <a:avLst/>
              </a:prstGeom>
              <a:blipFill>
                <a:blip r:embed="rId4"/>
                <a:stretch>
                  <a:fillRect/>
                </a:stretch>
              </a:blipFill>
              <a:ln w="9525">
                <a:noFill/>
                <a:round/>
                <a:headEnd/>
                <a:tailEnd/>
              </a:ln>
            </p:spPr>
            <p:txBody>
              <a:bodyPr/>
              <a:lstStyle/>
              <a:p>
                <a:r>
                  <a:rPr lang="en-US">
                    <a:noFill/>
                  </a:rPr>
                  <a:t> </a:t>
                </a:r>
              </a:p>
            </p:txBody>
          </p:sp>
        </mc:Fallback>
      </mc:AlternateContent>
      <p:sp>
        <p:nvSpPr>
          <p:cNvPr id="30" name="Text Box 2">
            <a:extLst>
              <a:ext uri="{FF2B5EF4-FFF2-40B4-BE49-F238E27FC236}">
                <a16:creationId xmlns:a16="http://schemas.microsoft.com/office/drawing/2014/main" id="{49041886-ED75-C442-801F-AD77B1A6ADFD}"/>
              </a:ext>
            </a:extLst>
          </p:cNvPr>
          <p:cNvSpPr txBox="1">
            <a:spLocks noChangeArrowheads="1"/>
          </p:cNvSpPr>
          <p:nvPr/>
        </p:nvSpPr>
        <p:spPr bwMode="auto">
          <a:xfrm>
            <a:off x="5220072" y="3018417"/>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0000"/>
                </a:solidFill>
                <a:latin typeface="Calibri" panose="020F0502020204030204" pitchFamily="34" charset="0"/>
                <a:cs typeface="Calibri" panose="020F0502020204030204" pitchFamily="34" charset="0"/>
              </a:rPr>
              <a:t>1</a:t>
            </a:r>
          </a:p>
        </p:txBody>
      </p:sp>
      <p:sp>
        <p:nvSpPr>
          <p:cNvPr id="32" name="Text Box 2">
            <a:extLst>
              <a:ext uri="{FF2B5EF4-FFF2-40B4-BE49-F238E27FC236}">
                <a16:creationId xmlns:a16="http://schemas.microsoft.com/office/drawing/2014/main" id="{1F5E80BC-B647-164A-A860-FD845FED41ED}"/>
              </a:ext>
            </a:extLst>
          </p:cNvPr>
          <p:cNvSpPr txBox="1">
            <a:spLocks noChangeArrowheads="1"/>
          </p:cNvSpPr>
          <p:nvPr/>
        </p:nvSpPr>
        <p:spPr bwMode="auto">
          <a:xfrm>
            <a:off x="5220072" y="3789040"/>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0000"/>
                </a:solidFill>
                <a:latin typeface="Calibri" panose="020F0502020204030204" pitchFamily="34" charset="0"/>
                <a:cs typeface="Calibri" panose="020F0502020204030204" pitchFamily="34" charset="0"/>
              </a:rPr>
              <a:t>0</a:t>
            </a:r>
          </a:p>
        </p:txBody>
      </p:sp>
      <p:sp>
        <p:nvSpPr>
          <p:cNvPr id="34" name="Text Box 2">
            <a:extLst>
              <a:ext uri="{FF2B5EF4-FFF2-40B4-BE49-F238E27FC236}">
                <a16:creationId xmlns:a16="http://schemas.microsoft.com/office/drawing/2014/main" id="{1811A340-1F48-3549-86C2-7226F7D30DBE}"/>
              </a:ext>
            </a:extLst>
          </p:cNvPr>
          <p:cNvSpPr txBox="1">
            <a:spLocks noChangeArrowheads="1"/>
          </p:cNvSpPr>
          <p:nvPr/>
        </p:nvSpPr>
        <p:spPr bwMode="auto">
          <a:xfrm>
            <a:off x="5220072" y="4674601"/>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42" name="Text Box 2">
            <a:extLst>
              <a:ext uri="{FF2B5EF4-FFF2-40B4-BE49-F238E27FC236}">
                <a16:creationId xmlns:a16="http://schemas.microsoft.com/office/drawing/2014/main" id="{4A20FD58-ADC0-E240-BAAF-6EEA3B133DB8}"/>
              </a:ext>
            </a:extLst>
          </p:cNvPr>
          <p:cNvSpPr txBox="1">
            <a:spLocks noChangeArrowheads="1"/>
          </p:cNvSpPr>
          <p:nvPr/>
        </p:nvSpPr>
        <p:spPr bwMode="auto">
          <a:xfrm>
            <a:off x="4932040" y="2391810"/>
            <a:ext cx="1008112" cy="461126"/>
          </a:xfrm>
          <a:prstGeom prst="rect">
            <a:avLst/>
          </a:prstGeom>
          <a:noFill/>
          <a:ln w="9525">
            <a:noFill/>
            <a:round/>
            <a:headEnd/>
            <a:tailEnd/>
          </a:ln>
        </p:spPr>
        <p:txBody>
          <a:bodyPr tIns="58067"/>
          <a:lstStyle/>
          <a:p>
            <a:pPr algn="ct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y</a:t>
            </a:r>
          </a:p>
        </p:txBody>
      </p:sp>
    </p:spTree>
    <p:extLst>
      <p:ext uri="{BB962C8B-B14F-4D97-AF65-F5344CB8AC3E}">
        <p14:creationId xmlns:p14="http://schemas.microsoft.com/office/powerpoint/2010/main" val="411490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2">
            <a:extLst>
              <a:ext uri="{FF2B5EF4-FFF2-40B4-BE49-F238E27FC236}">
                <a16:creationId xmlns:a16="http://schemas.microsoft.com/office/drawing/2014/main" id="{39D8B3FB-3D83-A840-B2FC-64F263EC6E22}"/>
              </a:ext>
            </a:extLst>
          </p:cNvPr>
          <p:cNvSpPr txBox="1">
            <a:spLocks noChangeArrowheads="1"/>
          </p:cNvSpPr>
          <p:nvPr/>
        </p:nvSpPr>
        <p:spPr bwMode="auto">
          <a:xfrm>
            <a:off x="179512" y="1555750"/>
            <a:ext cx="8640763" cy="76405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latin typeface="+mn-lt"/>
              </a:rPr>
              <a:t>Sum all incoming errors.</a:t>
            </a: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latin typeface="+mn-lt"/>
              </a:rPr>
              <a:t> </a:t>
            </a: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prstClr val="black"/>
              </a:solidFill>
              <a:latin typeface="Calibri" panose="020F0502020204030204" pitchFamily="34" charset="0"/>
              <a:cs typeface="Calibri" panose="020F0502020204030204" pitchFamily="34" charset="0"/>
            </a:endParaRPr>
          </a:p>
          <a:p>
            <a:pPr marL="342900"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de-DE" dirty="0" err="1"/>
              <a:t>Several</a:t>
            </a:r>
            <a:r>
              <a:rPr lang="de-DE" dirty="0"/>
              <a:t> </a:t>
            </a:r>
            <a:r>
              <a:rPr lang="de-DE" dirty="0" err="1"/>
              <a:t>outputs</a:t>
            </a:r>
            <a:endParaRPr lang="de-DE" dirty="0"/>
          </a:p>
        </p:txBody>
      </p:sp>
      <p:sp>
        <p:nvSpPr>
          <p:cNvPr id="4" name="Ellipse 3"/>
          <p:cNvSpPr/>
          <p:nvPr/>
        </p:nvSpPr>
        <p:spPr>
          <a:xfrm>
            <a:off x="2627784" y="2636912"/>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2627784" y="3284984"/>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2627784" y="393305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2627784" y="465313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2627784" y="5373216"/>
            <a:ext cx="504056" cy="43204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644008" y="2996952"/>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4644008" y="3789040"/>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4644008" y="4653136"/>
            <a:ext cx="504056" cy="43204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 Verbindung mit Pfeil 12"/>
          <p:cNvCxnSpPr>
            <a:stCxn id="4" idx="6"/>
          </p:cNvCxnSpPr>
          <p:nvPr/>
        </p:nvCxnSpPr>
        <p:spPr>
          <a:xfrm>
            <a:off x="3131840" y="2852936"/>
            <a:ext cx="1512168" cy="360040"/>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6" idx="6"/>
          </p:cNvCxnSpPr>
          <p:nvPr/>
        </p:nvCxnSpPr>
        <p:spPr>
          <a:xfrm flipV="1">
            <a:off x="3131840" y="3212976"/>
            <a:ext cx="1512168" cy="28803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7" idx="6"/>
          </p:cNvCxnSpPr>
          <p:nvPr/>
        </p:nvCxnSpPr>
        <p:spPr>
          <a:xfrm flipV="1">
            <a:off x="3131840" y="3212976"/>
            <a:ext cx="1512168" cy="93610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8" idx="6"/>
            <a:endCxn id="10" idx="2"/>
          </p:cNvCxnSpPr>
          <p:nvPr/>
        </p:nvCxnSpPr>
        <p:spPr>
          <a:xfrm flipV="1">
            <a:off x="3131840" y="3212976"/>
            <a:ext cx="1512168" cy="165618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9" idx="6"/>
            <a:endCxn id="10" idx="2"/>
          </p:cNvCxnSpPr>
          <p:nvPr/>
        </p:nvCxnSpPr>
        <p:spPr>
          <a:xfrm flipV="1">
            <a:off x="3131840" y="3212976"/>
            <a:ext cx="1512168" cy="2376264"/>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4" idx="6"/>
            <a:endCxn id="11" idx="2"/>
          </p:cNvCxnSpPr>
          <p:nvPr/>
        </p:nvCxnSpPr>
        <p:spPr>
          <a:xfrm>
            <a:off x="3131840" y="2852936"/>
            <a:ext cx="1512168" cy="1152128"/>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endCxn id="12" idx="2"/>
          </p:cNvCxnSpPr>
          <p:nvPr/>
        </p:nvCxnSpPr>
        <p:spPr>
          <a:xfrm>
            <a:off x="3131840" y="2852936"/>
            <a:ext cx="1512168" cy="2016224"/>
          </a:xfrm>
          <a:prstGeom prst="straightConnector1">
            <a:avLst/>
          </a:prstGeom>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6" idx="6"/>
            <a:endCxn id="11" idx="2"/>
          </p:cNvCxnSpPr>
          <p:nvPr/>
        </p:nvCxnSpPr>
        <p:spPr>
          <a:xfrm>
            <a:off x="3131840" y="3501008"/>
            <a:ext cx="1512168" cy="50405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cxnSpLocks/>
          </p:cNvCxnSpPr>
          <p:nvPr/>
        </p:nvCxnSpPr>
        <p:spPr>
          <a:xfrm>
            <a:off x="3131840" y="3501008"/>
            <a:ext cx="1512168" cy="1368152"/>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7" idx="6"/>
            <a:endCxn id="11" idx="2"/>
          </p:cNvCxnSpPr>
          <p:nvPr/>
        </p:nvCxnSpPr>
        <p:spPr>
          <a:xfrm flipV="1">
            <a:off x="3131840" y="4005064"/>
            <a:ext cx="1512168" cy="14401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7" idx="6"/>
            <a:endCxn id="12" idx="2"/>
          </p:cNvCxnSpPr>
          <p:nvPr/>
        </p:nvCxnSpPr>
        <p:spPr>
          <a:xfrm>
            <a:off x="3131840" y="4149080"/>
            <a:ext cx="1512168" cy="72008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8" idx="6"/>
            <a:endCxn id="11" idx="2"/>
          </p:cNvCxnSpPr>
          <p:nvPr/>
        </p:nvCxnSpPr>
        <p:spPr>
          <a:xfrm flipV="1">
            <a:off x="3131840" y="4005064"/>
            <a:ext cx="1512168" cy="86409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endCxn id="12" idx="2"/>
          </p:cNvCxnSpPr>
          <p:nvPr/>
        </p:nvCxnSpPr>
        <p:spPr>
          <a:xfrm>
            <a:off x="2987824" y="4869160"/>
            <a:ext cx="1656184"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9" idx="6"/>
            <a:endCxn id="11" idx="2"/>
          </p:cNvCxnSpPr>
          <p:nvPr/>
        </p:nvCxnSpPr>
        <p:spPr>
          <a:xfrm flipV="1">
            <a:off x="3131840" y="4005064"/>
            <a:ext cx="1512168" cy="1584176"/>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9" idx="6"/>
            <a:endCxn id="12" idx="2"/>
          </p:cNvCxnSpPr>
          <p:nvPr/>
        </p:nvCxnSpPr>
        <p:spPr>
          <a:xfrm flipV="1">
            <a:off x="3131840" y="4869160"/>
            <a:ext cx="1512168" cy="72008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 Box 2">
                <a:extLst>
                  <a:ext uri="{FF2B5EF4-FFF2-40B4-BE49-F238E27FC236}">
                    <a16:creationId xmlns:a16="http://schemas.microsoft.com/office/drawing/2014/main" id="{9F6BB74A-F4CD-764E-B85E-BE4C50AED0FD}"/>
                  </a:ext>
                </a:extLst>
              </p:cNvPr>
              <p:cNvSpPr txBox="1">
                <a:spLocks noChangeArrowheads="1"/>
              </p:cNvSpPr>
              <p:nvPr/>
            </p:nvSpPr>
            <p:spPr bwMode="auto">
              <a:xfrm>
                <a:off x="3636318" y="2535826"/>
                <a:ext cx="647650" cy="482591"/>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2000" b="1" i="1" smtClean="0">
                              <a:solidFill>
                                <a:srgbClr val="FF0000"/>
                              </a:solidFill>
                              <a:latin typeface="Cambria Math" panose="02040503050406030204" pitchFamily="18" charset="0"/>
                              <a:cs typeface="Calibri" panose="020F0502020204030204" pitchFamily="34" charset="0"/>
                            </a:rPr>
                          </m:ctrlPr>
                        </m:sSubPr>
                        <m:e>
                          <m:r>
                            <a:rPr lang="de-DE" sz="2000" b="1" i="0" smtClean="0">
                              <a:solidFill>
                                <a:srgbClr val="FF0000"/>
                              </a:solidFill>
                              <a:latin typeface="Cambria Math" panose="02040503050406030204" pitchFamily="18" charset="0"/>
                              <a:cs typeface="Calibri" panose="020F0502020204030204" pitchFamily="34" charset="0"/>
                            </a:rPr>
                            <m:t>𝐞</m:t>
                          </m:r>
                        </m:e>
                        <m:sub>
                          <m:r>
                            <a:rPr lang="de-DE" sz="2000" b="1" i="0" smtClean="0">
                              <a:solidFill>
                                <a:srgbClr val="FF0000"/>
                              </a:solidFill>
                              <a:latin typeface="Cambria Math"/>
                              <a:cs typeface="Calibri" panose="020F0502020204030204" pitchFamily="34" charset="0"/>
                            </a:rPr>
                            <m:t>𝟏</m:t>
                          </m:r>
                        </m:sub>
                      </m:sSub>
                    </m:oMath>
                  </m:oMathPara>
                </a14:m>
                <a:endParaRPr lang="en-US" sz="2000" b="1" dirty="0">
                  <a:solidFill>
                    <a:srgbClr val="FF0000"/>
                  </a:solidFill>
                  <a:latin typeface="Calibri" panose="020F0502020204030204" pitchFamily="34" charset="0"/>
                  <a:cs typeface="Calibri" panose="020F0502020204030204" pitchFamily="34" charset="0"/>
                </a:endParaRPr>
              </a:p>
            </p:txBody>
          </p:sp>
        </mc:Choice>
        <mc:Fallback xmlns="">
          <p:sp>
            <p:nvSpPr>
              <p:cNvPr id="43" name="Text Box 2">
                <a:extLst>
                  <a:ext uri="{FF2B5EF4-FFF2-40B4-BE49-F238E27FC236}">
                    <a16:creationId xmlns:a16="http://schemas.microsoft.com/office/drawing/2014/main" xmlns="" xmlns:a14="http://schemas.microsoft.com/office/drawing/2010/main" id="{9F6BB74A-F4CD-764E-B85E-BE4C50AED0FD}"/>
                  </a:ext>
                </a:extLst>
              </p:cNvPr>
              <p:cNvSpPr txBox="1">
                <a:spLocks noRot="1" noChangeAspect="1" noMove="1" noResize="1" noEditPoints="1" noAdjustHandles="1" noChangeArrowheads="1" noChangeShapeType="1" noTextEdit="1"/>
              </p:cNvSpPr>
              <p:nvPr/>
            </p:nvSpPr>
            <p:spPr bwMode="auto">
              <a:xfrm>
                <a:off x="3636318" y="2535826"/>
                <a:ext cx="647650" cy="482591"/>
              </a:xfrm>
              <a:prstGeom prst="rect">
                <a:avLst/>
              </a:prstGeom>
              <a:blipFill>
                <a:blip r:embed="rId3"/>
                <a:stretch>
                  <a:fillRect/>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 Box 2">
                <a:extLst>
                  <a:ext uri="{FF2B5EF4-FFF2-40B4-BE49-F238E27FC236}">
                    <a16:creationId xmlns:a16="http://schemas.microsoft.com/office/drawing/2014/main" id="{2C06105C-CA0A-664E-BD39-3BEBFC76A8D3}"/>
                  </a:ext>
                </a:extLst>
              </p:cNvPr>
              <p:cNvSpPr txBox="1">
                <a:spLocks noChangeArrowheads="1"/>
              </p:cNvSpPr>
              <p:nvPr/>
            </p:nvSpPr>
            <p:spPr bwMode="auto">
              <a:xfrm>
                <a:off x="1835696" y="3807321"/>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2000" b="1" i="0" smtClean="0">
                          <a:solidFill>
                            <a:prstClr val="black"/>
                          </a:solidFill>
                          <a:latin typeface="Cambria Math"/>
                          <a:cs typeface="Calibri" panose="020F0502020204030204" pitchFamily="34" charset="0"/>
                        </a:rPr>
                        <m:t>𝐱</m:t>
                      </m:r>
                    </m:oMath>
                  </m:oMathPara>
                </a14:m>
                <a:endParaRPr lang="en-US" sz="2000" b="1" dirty="0">
                  <a:solidFill>
                    <a:prstClr val="black"/>
                  </a:solidFill>
                  <a:latin typeface="Calibri" panose="020F0502020204030204" pitchFamily="34" charset="0"/>
                  <a:cs typeface="Calibri" panose="020F0502020204030204" pitchFamily="34" charset="0"/>
                </a:endParaRPr>
              </a:p>
            </p:txBody>
          </p:sp>
        </mc:Choice>
        <mc:Fallback xmlns="">
          <p:sp>
            <p:nvSpPr>
              <p:cNvPr id="50" name="Text Box 2">
                <a:extLst>
                  <a:ext uri="{FF2B5EF4-FFF2-40B4-BE49-F238E27FC236}">
                    <a16:creationId xmlns:a16="http://schemas.microsoft.com/office/drawing/2014/main" xmlns="" xmlns:a14="http://schemas.microsoft.com/office/drawing/2010/main" id="{2C06105C-CA0A-664E-BD39-3BEBFC76A8D3}"/>
                  </a:ext>
                </a:extLst>
              </p:cNvPr>
              <p:cNvSpPr txBox="1">
                <a:spLocks noRot="1" noChangeAspect="1" noMove="1" noResize="1" noEditPoints="1" noAdjustHandles="1" noChangeArrowheads="1" noChangeShapeType="1" noTextEdit="1"/>
              </p:cNvSpPr>
              <p:nvPr/>
            </p:nvSpPr>
            <p:spPr bwMode="auto">
              <a:xfrm>
                <a:off x="1835696" y="3807321"/>
                <a:ext cx="647650" cy="965182"/>
              </a:xfrm>
              <a:prstGeom prst="rect">
                <a:avLst/>
              </a:prstGeom>
              <a:blipFill>
                <a:blip r:embed="rId4"/>
                <a:stretch>
                  <a:fillRect/>
                </a:stretch>
              </a:blipFill>
              <a:ln w="9525">
                <a:noFill/>
                <a:round/>
                <a:headEnd/>
                <a:tailEnd/>
              </a:ln>
            </p:spPr>
            <p:txBody>
              <a:bodyPr/>
              <a:lstStyle/>
              <a:p>
                <a:r>
                  <a:rPr lang="en-US">
                    <a:noFill/>
                  </a:rPr>
                  <a:t> </a:t>
                </a:r>
              </a:p>
            </p:txBody>
          </p:sp>
        </mc:Fallback>
      </mc:AlternateContent>
      <p:sp>
        <p:nvSpPr>
          <p:cNvPr id="30" name="Text Box 2">
            <a:extLst>
              <a:ext uri="{FF2B5EF4-FFF2-40B4-BE49-F238E27FC236}">
                <a16:creationId xmlns:a16="http://schemas.microsoft.com/office/drawing/2014/main" id="{49041886-ED75-C442-801F-AD77B1A6ADFD}"/>
              </a:ext>
            </a:extLst>
          </p:cNvPr>
          <p:cNvSpPr txBox="1">
            <a:spLocks noChangeArrowheads="1"/>
          </p:cNvSpPr>
          <p:nvPr/>
        </p:nvSpPr>
        <p:spPr bwMode="auto">
          <a:xfrm>
            <a:off x="5220072" y="3018417"/>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0000"/>
                </a:solidFill>
                <a:latin typeface="Calibri" panose="020F0502020204030204" pitchFamily="34" charset="0"/>
                <a:cs typeface="Calibri" panose="020F0502020204030204" pitchFamily="34" charset="0"/>
              </a:rPr>
              <a:t>1</a:t>
            </a:r>
          </a:p>
        </p:txBody>
      </p:sp>
      <p:sp>
        <p:nvSpPr>
          <p:cNvPr id="32" name="Text Box 2">
            <a:extLst>
              <a:ext uri="{FF2B5EF4-FFF2-40B4-BE49-F238E27FC236}">
                <a16:creationId xmlns:a16="http://schemas.microsoft.com/office/drawing/2014/main" id="{1F5E80BC-B647-164A-A860-FD845FED41ED}"/>
              </a:ext>
            </a:extLst>
          </p:cNvPr>
          <p:cNvSpPr txBox="1">
            <a:spLocks noChangeArrowheads="1"/>
          </p:cNvSpPr>
          <p:nvPr/>
        </p:nvSpPr>
        <p:spPr bwMode="auto">
          <a:xfrm>
            <a:off x="5220072" y="3789040"/>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0000"/>
                </a:solidFill>
                <a:latin typeface="Calibri" panose="020F0502020204030204" pitchFamily="34" charset="0"/>
                <a:cs typeface="Calibri" panose="020F0502020204030204" pitchFamily="34" charset="0"/>
              </a:rPr>
              <a:t>0</a:t>
            </a:r>
          </a:p>
        </p:txBody>
      </p:sp>
      <p:sp>
        <p:nvSpPr>
          <p:cNvPr id="34" name="Text Box 2">
            <a:extLst>
              <a:ext uri="{FF2B5EF4-FFF2-40B4-BE49-F238E27FC236}">
                <a16:creationId xmlns:a16="http://schemas.microsoft.com/office/drawing/2014/main" id="{1811A340-1F48-3549-86C2-7226F7D30DBE}"/>
              </a:ext>
            </a:extLst>
          </p:cNvPr>
          <p:cNvSpPr txBox="1">
            <a:spLocks noChangeArrowheads="1"/>
          </p:cNvSpPr>
          <p:nvPr/>
        </p:nvSpPr>
        <p:spPr bwMode="auto">
          <a:xfrm>
            <a:off x="5220072" y="4674601"/>
            <a:ext cx="360040" cy="410583"/>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0</a:t>
            </a:r>
          </a:p>
        </p:txBody>
      </p:sp>
      <p:sp>
        <p:nvSpPr>
          <p:cNvPr id="42" name="Text Box 2">
            <a:extLst>
              <a:ext uri="{FF2B5EF4-FFF2-40B4-BE49-F238E27FC236}">
                <a16:creationId xmlns:a16="http://schemas.microsoft.com/office/drawing/2014/main" id="{4A20FD58-ADC0-E240-BAAF-6EEA3B133DB8}"/>
              </a:ext>
            </a:extLst>
          </p:cNvPr>
          <p:cNvSpPr txBox="1">
            <a:spLocks noChangeArrowheads="1"/>
          </p:cNvSpPr>
          <p:nvPr/>
        </p:nvSpPr>
        <p:spPr bwMode="auto">
          <a:xfrm>
            <a:off x="4932040" y="2391810"/>
            <a:ext cx="1008112" cy="461126"/>
          </a:xfrm>
          <a:prstGeom prst="rect">
            <a:avLst/>
          </a:prstGeom>
          <a:noFill/>
          <a:ln w="9525">
            <a:noFill/>
            <a:round/>
            <a:headEnd/>
            <a:tailEnd/>
          </a:ln>
        </p:spPr>
        <p:txBody>
          <a:bodyPr tIns="58067"/>
          <a:lstStyle/>
          <a:p>
            <a:pPr algn="ct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prstClr val="black"/>
                </a:solidFill>
                <a:latin typeface="Calibri" panose="020F0502020204030204" pitchFamily="34" charset="0"/>
                <a:cs typeface="Calibri" panose="020F0502020204030204" pitchFamily="34" charset="0"/>
              </a:rPr>
              <a:t>y</a:t>
            </a:r>
          </a:p>
        </p:txBody>
      </p:sp>
      <mc:AlternateContent xmlns:mc="http://schemas.openxmlformats.org/markup-compatibility/2006" xmlns:a14="http://schemas.microsoft.com/office/drawing/2010/main">
        <mc:Choice Requires="a14">
          <p:sp>
            <p:nvSpPr>
              <p:cNvPr id="45" name="Text Box 2">
                <a:extLst>
                  <a:ext uri="{FF2B5EF4-FFF2-40B4-BE49-F238E27FC236}">
                    <a16:creationId xmlns:a16="http://schemas.microsoft.com/office/drawing/2014/main" id="{49BD2BF8-D71E-5346-AFE8-D507029B7B2C}"/>
                  </a:ext>
                </a:extLst>
              </p:cNvPr>
              <p:cNvSpPr txBox="1">
                <a:spLocks noChangeArrowheads="1"/>
              </p:cNvSpPr>
              <p:nvPr/>
            </p:nvSpPr>
            <p:spPr bwMode="auto">
              <a:xfrm>
                <a:off x="3528517" y="2993145"/>
                <a:ext cx="647650" cy="482591"/>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2000" b="1" i="1" smtClean="0">
                              <a:solidFill>
                                <a:srgbClr val="FF0000"/>
                              </a:solidFill>
                              <a:latin typeface="Cambria Math" panose="02040503050406030204" pitchFamily="18" charset="0"/>
                              <a:cs typeface="Calibri" panose="020F0502020204030204" pitchFamily="34" charset="0"/>
                            </a:rPr>
                          </m:ctrlPr>
                        </m:sSubPr>
                        <m:e>
                          <m:r>
                            <a:rPr lang="de-DE" sz="2000" b="1" i="0" smtClean="0">
                              <a:solidFill>
                                <a:srgbClr val="FF0000"/>
                              </a:solidFill>
                              <a:latin typeface="Cambria Math" panose="02040503050406030204" pitchFamily="18" charset="0"/>
                              <a:cs typeface="Calibri" panose="020F0502020204030204" pitchFamily="34" charset="0"/>
                            </a:rPr>
                            <m:t>𝐞</m:t>
                          </m:r>
                        </m:e>
                        <m:sub>
                          <m:r>
                            <a:rPr lang="de-DE" sz="2000" b="1" i="0" smtClean="0">
                              <a:solidFill>
                                <a:srgbClr val="FF0000"/>
                              </a:solidFill>
                              <a:latin typeface="Cambria Math" panose="02040503050406030204" pitchFamily="18" charset="0"/>
                              <a:cs typeface="Calibri" panose="020F0502020204030204" pitchFamily="34" charset="0"/>
                            </a:rPr>
                            <m:t>𝟐</m:t>
                          </m:r>
                        </m:sub>
                      </m:sSub>
                    </m:oMath>
                  </m:oMathPara>
                </a14:m>
                <a:endParaRPr lang="en-US" sz="2000" b="1" dirty="0">
                  <a:solidFill>
                    <a:srgbClr val="FF0000"/>
                  </a:solidFill>
                  <a:latin typeface="Calibri" panose="020F0502020204030204" pitchFamily="34" charset="0"/>
                  <a:cs typeface="Calibri" panose="020F0502020204030204" pitchFamily="34" charset="0"/>
                </a:endParaRPr>
              </a:p>
            </p:txBody>
          </p:sp>
        </mc:Choice>
        <mc:Fallback xmlns="">
          <p:sp>
            <p:nvSpPr>
              <p:cNvPr id="45" name="Text Box 2">
                <a:extLst>
                  <a:ext uri="{FF2B5EF4-FFF2-40B4-BE49-F238E27FC236}">
                    <a16:creationId xmlns:a16="http://schemas.microsoft.com/office/drawing/2014/main" xmlns="" xmlns:a14="http://schemas.microsoft.com/office/drawing/2010/main" id="{49BD2BF8-D71E-5346-AFE8-D507029B7B2C}"/>
                  </a:ext>
                </a:extLst>
              </p:cNvPr>
              <p:cNvSpPr txBox="1">
                <a:spLocks noRot="1" noChangeAspect="1" noMove="1" noResize="1" noEditPoints="1" noAdjustHandles="1" noChangeArrowheads="1" noChangeShapeType="1" noTextEdit="1"/>
              </p:cNvSpPr>
              <p:nvPr/>
            </p:nvSpPr>
            <p:spPr bwMode="auto">
              <a:xfrm>
                <a:off x="3528517" y="2993145"/>
                <a:ext cx="647650" cy="482591"/>
              </a:xfrm>
              <a:prstGeom prst="rect">
                <a:avLst/>
              </a:prstGeom>
              <a:blipFill>
                <a:blip r:embed="rId5"/>
                <a:stretch>
                  <a:fillRect/>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 Box 2">
                <a:extLst>
                  <a:ext uri="{FF2B5EF4-FFF2-40B4-BE49-F238E27FC236}">
                    <a16:creationId xmlns:a16="http://schemas.microsoft.com/office/drawing/2014/main" id="{74C569E8-09C4-0C4A-ABF8-38EF5F1D4764}"/>
                  </a:ext>
                </a:extLst>
              </p:cNvPr>
              <p:cNvSpPr txBox="1">
                <a:spLocks noChangeArrowheads="1"/>
              </p:cNvSpPr>
              <p:nvPr/>
            </p:nvSpPr>
            <p:spPr bwMode="auto">
              <a:xfrm>
                <a:off x="2952031" y="3101679"/>
                <a:ext cx="647650" cy="482591"/>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2000" b="1" i="1" smtClean="0">
                              <a:solidFill>
                                <a:srgbClr val="FF0000"/>
                              </a:solidFill>
                              <a:latin typeface="Cambria Math" panose="02040503050406030204" pitchFamily="18" charset="0"/>
                              <a:cs typeface="Calibri" panose="020F0502020204030204" pitchFamily="34" charset="0"/>
                            </a:rPr>
                          </m:ctrlPr>
                        </m:sSubPr>
                        <m:e>
                          <m:r>
                            <a:rPr lang="de-DE" sz="2000" b="1" i="0" smtClean="0">
                              <a:solidFill>
                                <a:srgbClr val="FF0000"/>
                              </a:solidFill>
                              <a:latin typeface="Cambria Math" panose="02040503050406030204" pitchFamily="18" charset="0"/>
                              <a:cs typeface="Calibri" panose="020F0502020204030204" pitchFamily="34" charset="0"/>
                            </a:rPr>
                            <m:t>𝐞</m:t>
                          </m:r>
                        </m:e>
                        <m:sub>
                          <m:r>
                            <a:rPr lang="de-DE" sz="2000" b="1" i="0" smtClean="0">
                              <a:solidFill>
                                <a:srgbClr val="FF0000"/>
                              </a:solidFill>
                              <a:latin typeface="Cambria Math" panose="02040503050406030204" pitchFamily="18" charset="0"/>
                              <a:cs typeface="Calibri" panose="020F0502020204030204" pitchFamily="34" charset="0"/>
                            </a:rPr>
                            <m:t>𝟑</m:t>
                          </m:r>
                        </m:sub>
                      </m:sSub>
                    </m:oMath>
                  </m:oMathPara>
                </a14:m>
                <a:endParaRPr lang="en-US" sz="2000" b="1" dirty="0">
                  <a:solidFill>
                    <a:srgbClr val="FF0000"/>
                  </a:solidFill>
                  <a:latin typeface="Calibri" panose="020F0502020204030204" pitchFamily="34" charset="0"/>
                  <a:cs typeface="Calibri" panose="020F0502020204030204" pitchFamily="34" charset="0"/>
                </a:endParaRPr>
              </a:p>
            </p:txBody>
          </p:sp>
        </mc:Choice>
        <mc:Fallback xmlns="">
          <p:sp>
            <p:nvSpPr>
              <p:cNvPr id="46" name="Text Box 2">
                <a:extLst>
                  <a:ext uri="{FF2B5EF4-FFF2-40B4-BE49-F238E27FC236}">
                    <a16:creationId xmlns:a16="http://schemas.microsoft.com/office/drawing/2014/main" xmlns="" xmlns:a14="http://schemas.microsoft.com/office/drawing/2010/main" id="{74C569E8-09C4-0C4A-ABF8-38EF5F1D4764}"/>
                  </a:ext>
                </a:extLst>
              </p:cNvPr>
              <p:cNvSpPr txBox="1">
                <a:spLocks noRot="1" noChangeAspect="1" noMove="1" noResize="1" noEditPoints="1" noAdjustHandles="1" noChangeArrowheads="1" noChangeShapeType="1" noTextEdit="1"/>
              </p:cNvSpPr>
              <p:nvPr/>
            </p:nvSpPr>
            <p:spPr bwMode="auto">
              <a:xfrm>
                <a:off x="2952031" y="3101679"/>
                <a:ext cx="647650" cy="482591"/>
              </a:xfrm>
              <a:prstGeom prst="rect">
                <a:avLst/>
              </a:prstGeom>
              <a:blipFill>
                <a:blip r:embed="rId6"/>
                <a:stretch>
                  <a:fillRect/>
                </a:stretch>
              </a:blipFill>
              <a:ln w="9525">
                <a:noFill/>
                <a:round/>
                <a:headEnd/>
                <a:tailEnd/>
              </a:ln>
            </p:spPr>
            <p:txBody>
              <a:bodyPr/>
              <a:lstStyle/>
              <a:p>
                <a:r>
                  <a:rPr lang="en-US">
                    <a:noFill/>
                  </a:rPr>
                  <a:t> </a:t>
                </a:r>
              </a:p>
            </p:txBody>
          </p:sp>
        </mc:Fallback>
      </mc:AlternateContent>
    </p:spTree>
    <p:extLst>
      <p:ext uri="{BB962C8B-B14F-4D97-AF65-F5344CB8AC3E}">
        <p14:creationId xmlns:p14="http://schemas.microsoft.com/office/powerpoint/2010/main" val="368918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5BFB4-7243-A140-B7AB-3FF76018313E}"/>
              </a:ext>
            </a:extLst>
          </p:cNvPr>
          <p:cNvSpPr>
            <a:spLocks noGrp="1"/>
          </p:cNvSpPr>
          <p:nvPr>
            <p:ph type="title"/>
          </p:nvPr>
        </p:nvSpPr>
        <p:spPr/>
        <p:txBody>
          <a:bodyPr/>
          <a:lstStyle/>
          <a:p>
            <a:r>
              <a:rPr lang="en-US" dirty="0"/>
              <a:t>Classical vs. Deep Learning </a:t>
            </a:r>
          </a:p>
        </p:txBody>
      </p:sp>
      <p:sp>
        <p:nvSpPr>
          <p:cNvPr id="3" name="Inhaltsplatzhalter 2">
            <a:extLst>
              <a:ext uri="{FF2B5EF4-FFF2-40B4-BE49-F238E27FC236}">
                <a16:creationId xmlns:a16="http://schemas.microsoft.com/office/drawing/2014/main" id="{9C74517F-D4AF-6D47-A687-3465CFA4A5B5}"/>
              </a:ext>
            </a:extLst>
          </p:cNvPr>
          <p:cNvSpPr>
            <a:spLocks noGrp="1"/>
          </p:cNvSpPr>
          <p:nvPr>
            <p:ph idx="1"/>
          </p:nvPr>
        </p:nvSpPr>
        <p:spPr/>
        <p:txBody>
          <a:bodyPr/>
          <a:lstStyle/>
          <a:p>
            <a:pPr>
              <a:buFont typeface="Arial" panose="020B0604020202020204" pitchFamily="34" charset="0"/>
              <a:buChar char="•"/>
            </a:pPr>
            <a:r>
              <a:rPr lang="en-US" dirty="0"/>
              <a:t>Analyze the data</a:t>
            </a:r>
          </a:p>
          <a:p>
            <a:pPr>
              <a:buFont typeface="Arial" panose="020B0604020202020204" pitchFamily="34" charset="0"/>
              <a:buChar char="•"/>
            </a:pPr>
            <a:r>
              <a:rPr lang="en-US" dirty="0"/>
              <a:t>Develop good features</a:t>
            </a:r>
            <a:br>
              <a:rPr lang="en-US" dirty="0"/>
            </a:br>
            <a:r>
              <a:rPr lang="en-US" dirty="0">
                <a:solidFill>
                  <a:srgbClr val="C00000"/>
                </a:solidFill>
                <a:sym typeface="Wingdings" pitchFamily="2" charset="2"/>
              </a:rPr>
              <a:t></a:t>
            </a:r>
            <a:r>
              <a:rPr lang="en-US" dirty="0">
                <a:sym typeface="Wingdings" pitchFamily="2" charset="2"/>
              </a:rPr>
              <a:t> requires domain knowledge</a:t>
            </a:r>
            <a:br>
              <a:rPr lang="en-US" dirty="0">
                <a:sym typeface="Wingdings" pitchFamily="2" charset="2"/>
              </a:rPr>
            </a:br>
            <a:r>
              <a:rPr lang="en-US" dirty="0">
                <a:solidFill>
                  <a:srgbClr val="C00000"/>
                </a:solidFill>
                <a:sym typeface="Wingdings" pitchFamily="2" charset="2"/>
              </a:rPr>
              <a:t></a:t>
            </a:r>
            <a:r>
              <a:rPr lang="en-US" dirty="0">
                <a:sym typeface="Wingdings" pitchFamily="2" charset="2"/>
              </a:rPr>
              <a:t> very tedious and time-consuming</a:t>
            </a:r>
            <a:br>
              <a:rPr lang="en-US" dirty="0">
                <a:sym typeface="Wingdings" pitchFamily="2" charset="2"/>
              </a:rPr>
            </a:br>
            <a:r>
              <a:rPr lang="en-US" dirty="0">
                <a:solidFill>
                  <a:srgbClr val="C00000"/>
                </a:solidFill>
                <a:sym typeface="Wingdings" pitchFamily="2" charset="2"/>
              </a:rPr>
              <a:t></a:t>
            </a:r>
            <a:r>
              <a:rPr lang="en-US" dirty="0">
                <a:sym typeface="Wingdings" pitchFamily="2" charset="2"/>
              </a:rPr>
              <a:t> very often, features cannot be reused for another task</a:t>
            </a:r>
          </a:p>
          <a:p>
            <a:pPr>
              <a:buFont typeface="Arial" panose="020B0604020202020204" pitchFamily="34" charset="0"/>
              <a:buChar char="•"/>
            </a:pPr>
            <a:endParaRPr lang="en-US" dirty="0">
              <a:sym typeface="Wingdings" pitchFamily="2" charset="2"/>
            </a:endParaRPr>
          </a:p>
          <a:p>
            <a:pPr>
              <a:buFont typeface="Arial" panose="020B0604020202020204" pitchFamily="34" charset="0"/>
              <a:buChar char="•"/>
            </a:pPr>
            <a:r>
              <a:rPr lang="en-US" dirty="0">
                <a:sym typeface="Wingdings" pitchFamily="2" charset="2"/>
              </a:rPr>
              <a:t>Idea: automate the feature development</a:t>
            </a:r>
          </a:p>
          <a:p>
            <a:pPr marL="180975" lvl="1" indent="0">
              <a:buNone/>
            </a:pPr>
            <a:r>
              <a:rPr lang="en-US" sz="2200" dirty="0">
                <a:solidFill>
                  <a:schemeClr val="accent6"/>
                </a:solidFill>
                <a:sym typeface="Wingdings" pitchFamily="2" charset="2"/>
              </a:rPr>
              <a:t> </a:t>
            </a:r>
            <a:r>
              <a:rPr lang="en-US" sz="2200" dirty="0">
                <a:sym typeface="Wingdings" pitchFamily="2" charset="2"/>
              </a:rPr>
              <a:t>start with very basic low-level representations</a:t>
            </a:r>
            <a:br>
              <a:rPr lang="en-US" sz="2200" dirty="0">
                <a:sym typeface="Wingdings" pitchFamily="2" charset="2"/>
              </a:rPr>
            </a:br>
            <a:r>
              <a:rPr lang="en-US" sz="2200" dirty="0">
                <a:solidFill>
                  <a:schemeClr val="accent6"/>
                </a:solidFill>
                <a:sym typeface="Wingdings" pitchFamily="2" charset="2"/>
              </a:rPr>
              <a:t></a:t>
            </a:r>
            <a:r>
              <a:rPr lang="en-US" sz="2200" dirty="0">
                <a:sym typeface="Wingdings" pitchFamily="2" charset="2"/>
              </a:rPr>
              <a:t> identify relevant patterns in the data</a:t>
            </a:r>
          </a:p>
        </p:txBody>
      </p:sp>
    </p:spTree>
    <p:extLst>
      <p:ext uri="{BB962C8B-B14F-4D97-AF65-F5344CB8AC3E}">
        <p14:creationId xmlns:p14="http://schemas.microsoft.com/office/powerpoint/2010/main" val="2449547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3970BD-2AD3-F04E-A038-A834585DAC53}"/>
              </a:ext>
            </a:extLst>
          </p:cNvPr>
          <p:cNvSpPr>
            <a:spLocks noGrp="1"/>
          </p:cNvSpPr>
          <p:nvPr>
            <p:ph type="title"/>
          </p:nvPr>
        </p:nvSpPr>
        <p:spPr/>
        <p:txBody>
          <a:bodyPr/>
          <a:lstStyle/>
          <a:p>
            <a:r>
              <a:rPr lang="en-US" dirty="0"/>
              <a:t>Hidden layers</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0114FBC-5C8B-DF4A-8998-2774BFC559A6}"/>
                  </a:ext>
                </a:extLst>
              </p:cNvPr>
              <p:cNvSpPr>
                <a:spLocks noGrp="1"/>
              </p:cNvSpPr>
              <p:nvPr>
                <p:ph idx="1"/>
              </p:nvPr>
            </p:nvSpPr>
            <p:spPr>
              <a:xfrm>
                <a:off x="250825" y="1592263"/>
                <a:ext cx="8640763" cy="2475561"/>
              </a:xfrm>
            </p:spPr>
            <p:txBody>
              <a:bodyPr/>
              <a:lstStyle/>
              <a:p>
                <a:pPr>
                  <a:buFont typeface="Arial" panose="020B0604020202020204" pitchFamily="34" charset="0"/>
                  <a:buChar char="•"/>
                </a:pPr>
                <a:r>
                  <a:rPr lang="en-US" dirty="0"/>
                  <a:t>What is the error of a hidden node?</a:t>
                </a:r>
              </a:p>
              <a:p>
                <a:pPr>
                  <a:buFont typeface="Arial" panose="020B0604020202020204" pitchFamily="34" charset="0"/>
                  <a:buChar char="•"/>
                </a:pPr>
                <a14:m>
                  <m:oMath xmlns:m="http://schemas.openxmlformats.org/officeDocument/2006/math">
                    <m:r>
                      <a:rPr lang="de-DE" b="1" i="0">
                        <a:solidFill>
                          <a:schemeClr val="accent6"/>
                        </a:solidFill>
                        <a:latin typeface="Cambria Math" panose="02040503050406030204" pitchFamily="18" charset="0"/>
                        <a:ea typeface="Cambria Math" panose="02040503050406030204" pitchFamily="18" charset="0"/>
                      </a:rPr>
                      <m:t>∆ </m:t>
                    </m:r>
                    <m:r>
                      <a:rPr lang="de-DE" b="1" i="0" smtClean="0">
                        <a:solidFill>
                          <a:schemeClr val="accent6"/>
                        </a:solidFill>
                        <a:latin typeface="Cambria Math" panose="02040503050406030204" pitchFamily="18" charset="0"/>
                        <a:ea typeface="Cambria Math" panose="02040503050406030204" pitchFamily="18" charset="0"/>
                      </a:rPr>
                      <m:t>𝐯</m:t>
                    </m:r>
                    <m:r>
                      <a:rPr lang="de-DE" b="1" i="0" smtClean="0">
                        <a:solidFill>
                          <a:schemeClr val="accent6"/>
                        </a:solidFill>
                        <a:latin typeface="Cambria Math" panose="02040503050406030204" pitchFamily="18" charset="0"/>
                        <a:ea typeface="Cambria Math" panose="02040503050406030204" pitchFamily="18" charset="0"/>
                      </a:rPr>
                      <m:t> =</m:t>
                    </m:r>
                    <m:r>
                      <a:rPr lang="de-DE" sz="2000" b="1" i="0">
                        <a:solidFill>
                          <a:schemeClr val="accent6"/>
                        </a:solidFill>
                        <a:latin typeface="Cambria Math" panose="02040503050406030204" pitchFamily="18" charset="0"/>
                        <a:ea typeface="Cambria Math" panose="02040503050406030204" pitchFamily="18" charset="0"/>
                      </a:rPr>
                      <m:t>− </m:t>
                    </m:r>
                    <m:r>
                      <a:rPr lang="de-DE" sz="2000" b="1" i="0">
                        <a:solidFill>
                          <a:schemeClr val="accent6"/>
                        </a:solidFill>
                        <a:latin typeface="Cambria Math" panose="02040503050406030204" pitchFamily="18" charset="0"/>
                        <a:ea typeface="Cambria Math" panose="02040503050406030204" pitchFamily="18" charset="0"/>
                      </a:rPr>
                      <m:t>𝛂</m:t>
                    </m:r>
                    <m:r>
                      <a:rPr lang="de-DE" sz="2000" b="1" i="0">
                        <a:solidFill>
                          <a:schemeClr val="accent6"/>
                        </a:solidFill>
                        <a:latin typeface="Cambria Math" panose="02040503050406030204" pitchFamily="18" charset="0"/>
                        <a:ea typeface="Cambria Math" panose="02040503050406030204" pitchFamily="18" charset="0"/>
                      </a:rPr>
                      <m:t>  ∗</m:t>
                    </m:r>
                    <m:d>
                      <m:dPr>
                        <m:begChr m:val=""/>
                        <m:ctrlPr>
                          <a:rPr lang="de-DE" sz="2000" b="1" i="1" smtClean="0">
                            <a:solidFill>
                              <a:schemeClr val="accent6"/>
                            </a:solidFill>
                            <a:latin typeface="Cambria Math" panose="02040503050406030204" pitchFamily="18" charset="0"/>
                            <a:ea typeface="Cambria Math" panose="02040503050406030204" pitchFamily="18" charset="0"/>
                          </a:rPr>
                        </m:ctrlPr>
                      </m:dPr>
                      <m:e>
                        <m:r>
                          <m:rPr>
                            <m:nor/>
                          </m:rPr>
                          <a:rPr lang="el-GR" sz="2000" b="1" dirty="0">
                            <a:solidFill>
                              <a:schemeClr val="accent6"/>
                            </a:solidFill>
                            <a:latin typeface="Cambria Math" panose="02040503050406030204" pitchFamily="18" charset="0"/>
                            <a:ea typeface="Cambria Math" panose="02040503050406030204" pitchFamily="18" charset="0"/>
                          </a:rPr>
                          <m:t>φ</m:t>
                        </m:r>
                        <m:r>
                          <a:rPr lang="de-DE" sz="2000" b="1" i="1" dirty="0" smtClean="0">
                            <a:solidFill>
                              <a:schemeClr val="accent6"/>
                            </a:solidFill>
                            <a:latin typeface="Cambria Math" panose="02040503050406030204" pitchFamily="18" charset="0"/>
                            <a:ea typeface="Cambria Math" panose="02040503050406030204" pitchFamily="18" charset="0"/>
                          </a:rPr>
                          <m:t>‘</m:t>
                        </m:r>
                        <m:r>
                          <m:rPr>
                            <m:nor/>
                          </m:rPr>
                          <a:rPr lang="en-US" sz="2000" b="1" dirty="0">
                            <a:solidFill>
                              <a:schemeClr val="accent6"/>
                            </a:solidFill>
                            <a:latin typeface="Cambria Math" panose="02040503050406030204" pitchFamily="18" charset="0"/>
                            <a:ea typeface="Cambria Math" panose="02040503050406030204" pitchFamily="18" charset="0"/>
                          </a:rPr>
                          <m:t>(</m:t>
                        </m:r>
                        <m:r>
                          <m:rPr>
                            <m:nor/>
                          </m:rPr>
                          <a:rPr lang="de-DE" sz="2000" b="1" dirty="0">
                            <a:solidFill>
                              <a:schemeClr val="accent6"/>
                            </a:solidFill>
                            <a:latin typeface="Cambria Math" panose="02040503050406030204" pitchFamily="18" charset="0"/>
                            <a:ea typeface="Cambria Math" panose="02040503050406030204" pitchFamily="18" charset="0"/>
                          </a:rPr>
                          <m:t>v</m:t>
                        </m:r>
                        <m:r>
                          <a:rPr lang="de-DE" sz="2000" b="1" i="0" dirty="0">
                            <a:solidFill>
                              <a:schemeClr val="accent6"/>
                            </a:solidFill>
                            <a:latin typeface="Cambria Math" panose="02040503050406030204" pitchFamily="18" charset="0"/>
                            <a:ea typeface="Cambria Math" panose="02040503050406030204" pitchFamily="18" charset="0"/>
                          </a:rPr>
                          <m:t> </m:t>
                        </m:r>
                        <m:r>
                          <a:rPr lang="de-DE" sz="2000" b="1" i="0">
                            <a:solidFill>
                              <a:schemeClr val="accent6"/>
                            </a:solidFill>
                            <a:latin typeface="Cambria Math" panose="02040503050406030204" pitchFamily="18" charset="0"/>
                            <a:ea typeface="Cambria Math" panose="02040503050406030204" pitchFamily="18" charset="0"/>
                          </a:rPr>
                          <m:t>𝛔</m:t>
                        </m:r>
                        <m:r>
                          <m:rPr>
                            <m:nor/>
                          </m:rPr>
                          <a:rPr lang="en-US" sz="2000" b="1" dirty="0">
                            <a:solidFill>
                              <a:schemeClr val="accent6"/>
                            </a:solidFill>
                            <a:latin typeface="Cambria Math" panose="02040503050406030204" pitchFamily="18" charset="0"/>
                            <a:ea typeface="Cambria Math" panose="02040503050406030204" pitchFamily="18" charset="0"/>
                          </a:rPr>
                          <m:t>(</m:t>
                        </m:r>
                        <m:r>
                          <a:rPr lang="de-DE" sz="2000" b="1" i="0">
                            <a:solidFill>
                              <a:schemeClr val="accent6"/>
                            </a:solidFill>
                            <a:latin typeface="Cambria Math" panose="02040503050406030204" pitchFamily="18" charset="0"/>
                            <a:ea typeface="Cambria Math" panose="02040503050406030204" pitchFamily="18" charset="0"/>
                          </a:rPr>
                          <m:t>𝐰</m:t>
                        </m:r>
                        <m:r>
                          <m:rPr>
                            <m:nor/>
                          </m:rPr>
                          <a:rPr lang="de-DE" sz="2000" b="1">
                            <a:solidFill>
                              <a:schemeClr val="accent6"/>
                            </a:solidFill>
                            <a:latin typeface="Cambria Math" panose="02040503050406030204" pitchFamily="18" charset="0"/>
                            <a:ea typeface="Cambria Math" panose="02040503050406030204" pitchFamily="18" charset="0"/>
                          </a:rPr>
                          <m:t>x</m:t>
                        </m:r>
                        <m:r>
                          <m:rPr>
                            <m:nor/>
                          </m:rPr>
                          <a:rPr lang="en-US" sz="2000" b="1" dirty="0">
                            <a:solidFill>
                              <a:schemeClr val="accent6"/>
                            </a:solidFill>
                            <a:latin typeface="Cambria Math" panose="02040503050406030204" pitchFamily="18" charset="0"/>
                            <a:ea typeface="Cambria Math" panose="02040503050406030204" pitchFamily="18" charset="0"/>
                          </a:rPr>
                          <m:t>)</m:t>
                        </m:r>
                      </m:e>
                    </m:d>
                    <m:r>
                      <a:rPr lang="de-DE" sz="2000" b="1" i="0" smtClean="0">
                        <a:solidFill>
                          <a:schemeClr val="accent6"/>
                        </a:solidFill>
                        <a:latin typeface="Cambria Math" panose="02040503050406030204" pitchFamily="18" charset="0"/>
                        <a:ea typeface="Cambria Math" panose="02040503050406030204" pitchFamily="18" charset="0"/>
                      </a:rPr>
                      <m:t> ∗ </m:t>
                    </m:r>
                    <m:d>
                      <m:dPr>
                        <m:ctrlPr>
                          <a:rPr lang="de-DE" sz="2000" b="1" i="1">
                            <a:solidFill>
                              <a:schemeClr val="accent6"/>
                            </a:solidFill>
                            <a:latin typeface="Cambria Math" panose="02040503050406030204" pitchFamily="18" charset="0"/>
                            <a:ea typeface="Cambria Math" panose="02040503050406030204" pitchFamily="18" charset="0"/>
                          </a:rPr>
                        </m:ctrlPr>
                      </m:dPr>
                      <m:e>
                        <m:r>
                          <a:rPr lang="de-DE" sz="2000" b="1" i="0">
                            <a:solidFill>
                              <a:schemeClr val="accent6"/>
                            </a:solidFill>
                            <a:latin typeface="Cambria Math" panose="02040503050406030204" pitchFamily="18" charset="0"/>
                            <a:ea typeface="Cambria Math" panose="02040503050406030204" pitchFamily="18" charset="0"/>
                          </a:rPr>
                          <m:t>𝐲</m:t>
                        </m:r>
                        <m:r>
                          <a:rPr lang="de-DE" sz="2000" b="1" i="0">
                            <a:solidFill>
                              <a:schemeClr val="accent6"/>
                            </a:solidFill>
                            <a:latin typeface="Cambria Math" panose="02040503050406030204" pitchFamily="18" charset="0"/>
                            <a:ea typeface="Cambria Math" panose="02040503050406030204" pitchFamily="18" charset="0"/>
                          </a:rPr>
                          <m:t>−</m:t>
                        </m:r>
                        <m:r>
                          <a:rPr lang="de-DE" sz="2000" b="1" i="0">
                            <a:solidFill>
                              <a:schemeClr val="accent6"/>
                            </a:solidFill>
                            <a:latin typeface="Cambria Math" panose="02040503050406030204" pitchFamily="18" charset="0"/>
                            <a:ea typeface="Cambria Math" panose="02040503050406030204" pitchFamily="18" charset="0"/>
                          </a:rPr>
                          <m:t>𝐭</m:t>
                        </m:r>
                      </m:e>
                    </m:d>
                    <m:r>
                      <a:rPr lang="de-DE" sz="2000" b="1" i="0">
                        <a:solidFill>
                          <a:schemeClr val="accent6"/>
                        </a:solidFill>
                        <a:latin typeface="Cambria Math" panose="02040503050406030204" pitchFamily="18" charset="0"/>
                        <a:ea typeface="Cambria Math" panose="02040503050406030204" pitchFamily="18" charset="0"/>
                      </a:rPr>
                      <m:t>∗</m:t>
                    </m:r>
                    <m:r>
                      <a:rPr lang="de-DE" sz="2000" b="1">
                        <a:solidFill>
                          <a:schemeClr val="accent6"/>
                        </a:solidFill>
                        <a:latin typeface="Cambria Math" panose="02040503050406030204" pitchFamily="18" charset="0"/>
                        <a:ea typeface="Cambria Math" panose="02040503050406030204" pitchFamily="18" charset="0"/>
                      </a:rPr>
                      <m:t>𝛔</m:t>
                    </m:r>
                    <m:r>
                      <m:rPr>
                        <m:nor/>
                      </m:rPr>
                      <a:rPr lang="en-US" sz="2000" b="1" dirty="0">
                        <a:solidFill>
                          <a:schemeClr val="accent6"/>
                        </a:solidFill>
                        <a:latin typeface="Cambria Math" panose="02040503050406030204" pitchFamily="18" charset="0"/>
                        <a:ea typeface="Cambria Math" panose="02040503050406030204" pitchFamily="18" charset="0"/>
                      </a:rPr>
                      <m:t>(</m:t>
                    </m:r>
                    <m:r>
                      <a:rPr lang="de-DE" sz="2000" b="1">
                        <a:solidFill>
                          <a:schemeClr val="accent6"/>
                        </a:solidFill>
                        <a:latin typeface="Cambria Math" panose="02040503050406030204" pitchFamily="18" charset="0"/>
                        <a:ea typeface="Cambria Math" panose="02040503050406030204" pitchFamily="18" charset="0"/>
                      </a:rPr>
                      <m:t>𝐰</m:t>
                    </m:r>
                    <m:r>
                      <m:rPr>
                        <m:nor/>
                      </m:rPr>
                      <a:rPr lang="de-DE" sz="2000" b="1">
                        <a:solidFill>
                          <a:schemeClr val="accent6"/>
                        </a:solidFill>
                        <a:latin typeface="Cambria Math" panose="02040503050406030204" pitchFamily="18" charset="0"/>
                        <a:ea typeface="Cambria Math" panose="02040503050406030204" pitchFamily="18" charset="0"/>
                      </a:rPr>
                      <m:t>x</m:t>
                    </m:r>
                    <m:r>
                      <m:rPr>
                        <m:nor/>
                      </m:rPr>
                      <a:rPr lang="en-US" sz="2000" b="1" dirty="0">
                        <a:solidFill>
                          <a:schemeClr val="accent6"/>
                        </a:solidFill>
                        <a:latin typeface="Cambria Math" panose="02040503050406030204" pitchFamily="18" charset="0"/>
                        <a:ea typeface="Cambria Math" panose="02040503050406030204" pitchFamily="18" charset="0"/>
                      </a:rPr>
                      <m:t>)</m:t>
                    </m:r>
                  </m:oMath>
                </a14:m>
                <a:endParaRPr lang="de-DE" sz="2000" b="1" i="0"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endParaRPr lang="de-DE" sz="2000" b="1" i="0"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endParaRPr lang="de-DE" sz="2000" b="1" dirty="0">
                  <a:solidFill>
                    <a:schemeClr val="accent6"/>
                  </a:solidFill>
                  <a:latin typeface="Cambria Math" panose="02040503050406030204" pitchFamily="18" charset="0"/>
                  <a:ea typeface="Cambria Math" panose="02040503050406030204" pitchFamily="18" charset="0"/>
                </a:endParaRPr>
              </a:p>
              <a:p>
                <a:pPr>
                  <a:buFont typeface="Arial" panose="020B0604020202020204" pitchFamily="34" charset="0"/>
                  <a:buChar char="•"/>
                </a:pPr>
                <a14:m>
                  <m:oMath xmlns:m="http://schemas.openxmlformats.org/officeDocument/2006/math">
                    <m:r>
                      <a:rPr lang="de-DE" sz="2000" b="1">
                        <a:solidFill>
                          <a:schemeClr val="accent6"/>
                        </a:solidFill>
                        <a:latin typeface="Cambria Math" panose="02040503050406030204" pitchFamily="18" charset="0"/>
                        <a:ea typeface="Cambria Math" panose="02040503050406030204" pitchFamily="18" charset="0"/>
                      </a:rPr>
                      <m:t>∆ </m:t>
                    </m:r>
                    <m:r>
                      <a:rPr lang="de-DE" sz="2000" b="1" i="0" smtClean="0">
                        <a:solidFill>
                          <a:schemeClr val="accent6"/>
                        </a:solidFill>
                        <a:latin typeface="Cambria Math" panose="02040503050406030204" pitchFamily="18" charset="0"/>
                        <a:ea typeface="Cambria Math" panose="02040503050406030204" pitchFamily="18" charset="0"/>
                      </a:rPr>
                      <m:t>𝐰</m:t>
                    </m:r>
                    <m:r>
                      <a:rPr lang="de-DE" sz="2000" b="1" i="0" smtClean="0">
                        <a:solidFill>
                          <a:schemeClr val="accent6"/>
                        </a:solidFill>
                        <a:latin typeface="Cambria Math" panose="02040503050406030204" pitchFamily="18" charset="0"/>
                        <a:ea typeface="Cambria Math" panose="02040503050406030204" pitchFamily="18" charset="0"/>
                      </a:rPr>
                      <m:t>=</m:t>
                    </m:r>
                    <m:sSup>
                      <m:sSupPr>
                        <m:ctrlPr>
                          <a:rPr lang="de-DE" sz="2000" b="1" i="1">
                            <a:solidFill>
                              <a:schemeClr val="accent6"/>
                            </a:solidFill>
                            <a:latin typeface="Cambria Math" panose="02040503050406030204" pitchFamily="18" charset="0"/>
                            <a:ea typeface="Cambria Math" panose="02040503050406030204" pitchFamily="18" charset="0"/>
                          </a:rPr>
                        </m:ctrlPr>
                      </m:sSupPr>
                      <m:e>
                        <m:r>
                          <a:rPr lang="de-DE" sz="2000" b="1">
                            <a:solidFill>
                              <a:schemeClr val="accent6"/>
                            </a:solidFill>
                            <a:latin typeface="Cambria Math" panose="02040503050406030204" pitchFamily="18" charset="0"/>
                            <a:ea typeface="Cambria Math" panose="02040503050406030204" pitchFamily="18" charset="0"/>
                          </a:rPr>
                          <m:t>− </m:t>
                        </m:r>
                        <m:r>
                          <a:rPr lang="de-DE" sz="2000" b="1">
                            <a:solidFill>
                              <a:schemeClr val="accent6"/>
                            </a:solidFill>
                            <a:latin typeface="Cambria Math" panose="02040503050406030204" pitchFamily="18" charset="0"/>
                            <a:ea typeface="Cambria Math" panose="02040503050406030204" pitchFamily="18" charset="0"/>
                          </a:rPr>
                          <m:t>𝛂</m:t>
                        </m:r>
                        <m:r>
                          <a:rPr lang="de-DE" sz="2000" b="1">
                            <a:solidFill>
                              <a:schemeClr val="accent6"/>
                            </a:solidFill>
                            <a:latin typeface="Cambria Math" panose="02040503050406030204" pitchFamily="18" charset="0"/>
                            <a:ea typeface="Cambria Math" panose="02040503050406030204" pitchFamily="18" charset="0"/>
                          </a:rPr>
                          <m:t>  ∗ </m:t>
                        </m:r>
                        <m:r>
                          <a:rPr lang="de-DE" sz="2000" b="1">
                            <a:solidFill>
                              <a:schemeClr val="accent6"/>
                            </a:solidFill>
                            <a:latin typeface="Cambria Math" panose="02040503050406030204" pitchFamily="18" charset="0"/>
                            <a:ea typeface="Cambria Math" panose="02040503050406030204" pitchFamily="18" charset="0"/>
                          </a:rPr>
                          <m:t>𝛔</m:t>
                        </m:r>
                      </m:e>
                      <m:sup>
                        <m:r>
                          <a:rPr lang="de-DE" sz="2000" b="1">
                            <a:solidFill>
                              <a:schemeClr val="accent6"/>
                            </a:solidFill>
                            <a:latin typeface="Cambria Math" panose="02040503050406030204" pitchFamily="18" charset="0"/>
                            <a:ea typeface="Cambria Math" panose="02040503050406030204" pitchFamily="18" charset="0"/>
                          </a:rPr>
                          <m:t>′</m:t>
                        </m:r>
                      </m:sup>
                    </m:sSup>
                    <m:d>
                      <m:dPr>
                        <m:ctrlPr>
                          <a:rPr lang="de-DE" sz="2000" b="1" i="1">
                            <a:solidFill>
                              <a:schemeClr val="accent6"/>
                            </a:solidFill>
                            <a:latin typeface="Cambria Math" panose="02040503050406030204" pitchFamily="18" charset="0"/>
                            <a:ea typeface="Cambria Math" panose="02040503050406030204" pitchFamily="18" charset="0"/>
                          </a:rPr>
                        </m:ctrlPr>
                      </m:dPr>
                      <m:e>
                        <m:r>
                          <a:rPr lang="de-DE" sz="2000" b="1">
                            <a:solidFill>
                              <a:schemeClr val="accent6"/>
                            </a:solidFill>
                            <a:latin typeface="Cambria Math" panose="02040503050406030204" pitchFamily="18" charset="0"/>
                            <a:ea typeface="Cambria Math" panose="02040503050406030204" pitchFamily="18" charset="0"/>
                          </a:rPr>
                          <m:t>𝐰</m:t>
                        </m:r>
                        <m:r>
                          <m:rPr>
                            <m:nor/>
                          </m:rPr>
                          <a:rPr lang="de-DE" sz="2000" b="1">
                            <a:solidFill>
                              <a:schemeClr val="accent6"/>
                            </a:solidFill>
                            <a:latin typeface="Cambria Math" panose="02040503050406030204" pitchFamily="18" charset="0"/>
                            <a:ea typeface="Cambria Math" panose="02040503050406030204" pitchFamily="18" charset="0"/>
                          </a:rPr>
                          <m:t>x</m:t>
                        </m:r>
                        <m:r>
                          <m:rPr>
                            <m:nor/>
                          </m:rPr>
                          <a:rPr lang="en-US" sz="2000" b="1" dirty="0">
                            <a:solidFill>
                              <a:schemeClr val="accent6"/>
                            </a:solidFill>
                            <a:latin typeface="Cambria Math" panose="02040503050406030204" pitchFamily="18" charset="0"/>
                            <a:ea typeface="Cambria Math" panose="02040503050406030204" pitchFamily="18" charset="0"/>
                          </a:rPr>
                          <m:t>)</m:t>
                        </m:r>
                      </m:e>
                    </m:d>
                    <m:r>
                      <a:rPr lang="de-DE" sz="2000" b="1" i="0" dirty="0" smtClean="0">
                        <a:solidFill>
                          <a:schemeClr val="accent6"/>
                        </a:solidFill>
                        <a:latin typeface="Cambria Math" panose="02040503050406030204" pitchFamily="18" charset="0"/>
                        <a:ea typeface="Cambria Math" panose="02040503050406030204" pitchFamily="18" charset="0"/>
                      </a:rPr>
                      <m:t>∗</m:t>
                    </m:r>
                    <m:r>
                      <a:rPr lang="de-DE" sz="2000" b="1" i="1">
                        <a:solidFill>
                          <a:schemeClr val="accent6"/>
                        </a:solidFill>
                        <a:latin typeface="Cambria Math" panose="02040503050406030204" pitchFamily="18" charset="0"/>
                        <a:ea typeface="Cambria Math" panose="02040503050406030204" pitchFamily="18" charset="0"/>
                      </a:rPr>
                      <m:t>𝛅</m:t>
                    </m:r>
                    <m:r>
                      <a:rPr lang="de-DE" sz="2000" b="1" baseline="-25000">
                        <a:solidFill>
                          <a:schemeClr val="accent6"/>
                        </a:solidFill>
                        <a:latin typeface="Cambria Math" panose="02040503050406030204" pitchFamily="18" charset="0"/>
                        <a:ea typeface="Cambria Math" panose="02040503050406030204" pitchFamily="18" charset="0"/>
                      </a:rPr>
                      <m:t>𝟐</m:t>
                    </m:r>
                    <m:r>
                      <a:rPr lang="de-DE" sz="2000" b="1" i="0" smtClean="0">
                        <a:solidFill>
                          <a:schemeClr val="accent6"/>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𝐱</m:t>
                    </m:r>
                  </m:oMath>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3" name="Inhaltsplatzhalter 2">
                <a:extLst>
                  <a:ext uri="{FF2B5EF4-FFF2-40B4-BE49-F238E27FC236}">
                    <a16:creationId xmlns:a16="http://schemas.microsoft.com/office/drawing/2014/main" id="{70114FBC-5C8B-DF4A-8998-2774BFC559A6}"/>
                  </a:ext>
                </a:extLst>
              </p:cNvPr>
              <p:cNvSpPr>
                <a:spLocks noGrp="1" noRot="1" noChangeAspect="1" noMove="1" noResize="1" noEditPoints="1" noAdjustHandles="1" noChangeArrowheads="1" noChangeShapeType="1" noTextEdit="1"/>
              </p:cNvSpPr>
              <p:nvPr>
                <p:ph idx="1"/>
              </p:nvPr>
            </p:nvSpPr>
            <p:spPr>
              <a:xfrm>
                <a:off x="250825" y="1592263"/>
                <a:ext cx="8640763" cy="2475561"/>
              </a:xfrm>
              <a:blipFill>
                <a:blip r:embed="rId3"/>
                <a:stretch>
                  <a:fillRect l="-734" t="-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Ellipse 3">
                <a:extLst>
                  <a:ext uri="{FF2B5EF4-FFF2-40B4-BE49-F238E27FC236}">
                    <a16:creationId xmlns:a16="http://schemas.microsoft.com/office/drawing/2014/main" id="{3995EE5B-BD45-1045-90B3-6DA99B66046E}"/>
                  </a:ext>
                </a:extLst>
              </p:cNvPr>
              <p:cNvSpPr/>
              <p:nvPr/>
            </p:nvSpPr>
            <p:spPr>
              <a:xfrm>
                <a:off x="467544" y="4676124"/>
                <a:ext cx="576064" cy="36004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a:rPr>
                        <m:t>𝐱</m:t>
                      </m:r>
                    </m:oMath>
                  </m:oMathPara>
                </a14:m>
                <a:endParaRPr lang="de-DE" b="1" dirty="0">
                  <a:solidFill>
                    <a:schemeClr val="bg1"/>
                  </a:solidFill>
                </a:endParaRPr>
              </a:p>
            </p:txBody>
          </p:sp>
        </mc:Choice>
        <mc:Fallback xmlns="">
          <p:sp>
            <p:nvSpPr>
              <p:cNvPr id="4" name="Ellipse 3">
                <a:extLst>
                  <a:ext uri="{FF2B5EF4-FFF2-40B4-BE49-F238E27FC236}">
                    <a16:creationId xmlns:a16="http://schemas.microsoft.com/office/drawing/2014/main" xmlns="" xmlns:a14="http://schemas.microsoft.com/office/drawing/2010/main" id="{3995EE5B-BD45-1045-90B3-6DA99B66046E}"/>
                  </a:ext>
                </a:extLst>
              </p:cNvPr>
              <p:cNvSpPr>
                <a:spLocks noRot="1" noChangeAspect="1" noMove="1" noResize="1" noEditPoints="1" noAdjustHandles="1" noChangeArrowheads="1" noChangeShapeType="1" noTextEdit="1"/>
              </p:cNvSpPr>
              <p:nvPr/>
            </p:nvSpPr>
            <p:spPr>
              <a:xfrm>
                <a:off x="467544" y="4676124"/>
                <a:ext cx="576064" cy="360040"/>
              </a:xfrm>
              <a:prstGeom prst="ellipse">
                <a:avLst/>
              </a:prstGeom>
              <a:blipFill>
                <a:blip r:embed="rId4"/>
                <a:stretch>
                  <a:fillRect/>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lipse 7">
                <a:extLst>
                  <a:ext uri="{FF2B5EF4-FFF2-40B4-BE49-F238E27FC236}">
                    <a16:creationId xmlns:a16="http://schemas.microsoft.com/office/drawing/2014/main" id="{A310E4B7-60FF-9A4F-B5A6-F7F137871884}"/>
                  </a:ext>
                </a:extLst>
              </p:cNvPr>
              <p:cNvSpPr/>
              <p:nvPr/>
            </p:nvSpPr>
            <p:spPr>
              <a:xfrm>
                <a:off x="2735796" y="4550110"/>
                <a:ext cx="978916"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2000" b="1" i="0" smtClean="0">
                          <a:solidFill>
                            <a:schemeClr val="accent1">
                              <a:lumMod val="50000"/>
                            </a:schemeClr>
                          </a:solidFill>
                          <a:latin typeface="Cambria Math" panose="02040503050406030204" pitchFamily="18" charset="0"/>
                          <a:ea typeface="Cambria Math" panose="02040503050406030204" pitchFamily="18" charset="0"/>
                        </a:rPr>
                        <m:t>𝛔</m:t>
                      </m:r>
                      <m:r>
                        <m:rPr>
                          <m:nor/>
                        </m:rPr>
                        <a:rPr lang="en-US" sz="2000" b="1" dirty="0">
                          <a:solidFill>
                            <a:schemeClr val="accent1">
                              <a:lumMod val="50000"/>
                            </a:schemeClr>
                          </a:solidFill>
                          <a:latin typeface="Cambria Math" panose="02040503050406030204" pitchFamily="18" charset="0"/>
                          <a:ea typeface="Cambria Math" panose="02040503050406030204" pitchFamily="18" charset="0"/>
                        </a:rPr>
                        <m:t>(</m:t>
                      </m:r>
                      <m:r>
                        <a:rPr lang="de-DE" sz="2000" b="1" i="0" smtClean="0">
                          <a:solidFill>
                            <a:schemeClr val="accent6"/>
                          </a:solidFill>
                          <a:latin typeface="Cambria Math" panose="02040503050406030204" pitchFamily="18" charset="0"/>
                          <a:ea typeface="Cambria Math" panose="02040503050406030204" pitchFamily="18" charset="0"/>
                        </a:rPr>
                        <m:t>𝐰</m:t>
                      </m:r>
                      <m:r>
                        <m:rPr>
                          <m:nor/>
                        </m:rPr>
                        <a:rPr lang="de-DE" sz="2000" b="1" i="0" smtClean="0">
                          <a:solidFill>
                            <a:schemeClr val="accent6"/>
                          </a:solidFill>
                          <a:latin typeface="Cambria Math" panose="02040503050406030204" pitchFamily="18" charset="0"/>
                          <a:ea typeface="Cambria Math" panose="02040503050406030204" pitchFamily="18" charset="0"/>
                        </a:rPr>
                        <m:t>x</m:t>
                      </m:r>
                      <m:r>
                        <m:rPr>
                          <m:nor/>
                        </m:rPr>
                        <a:rPr lang="en-US" sz="2000" b="1" dirty="0" smtClean="0">
                          <a:solidFill>
                            <a:schemeClr val="accent1">
                              <a:lumMod val="50000"/>
                            </a:schemeClr>
                          </a:solidFill>
                          <a:latin typeface="Cambria Math" panose="02040503050406030204" pitchFamily="18" charset="0"/>
                          <a:ea typeface="Cambria Math" panose="02040503050406030204" pitchFamily="18" charset="0"/>
                        </a:rPr>
                        <m:t>)</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5" name="Ellipse 7">
                <a:extLst>
                  <a:ext uri="{FF2B5EF4-FFF2-40B4-BE49-F238E27FC236}">
                    <a16:creationId xmlns:a16="http://schemas.microsoft.com/office/drawing/2014/main" xmlns="" xmlns:a14="http://schemas.microsoft.com/office/drawing/2010/main" id="{A310E4B7-60FF-9A4F-B5A6-F7F137871884}"/>
                  </a:ext>
                </a:extLst>
              </p:cNvPr>
              <p:cNvSpPr>
                <a:spLocks noRot="1" noChangeAspect="1" noMove="1" noResize="1" noEditPoints="1" noAdjustHandles="1" noChangeArrowheads="1" noChangeShapeType="1" noTextEdit="1"/>
              </p:cNvSpPr>
              <p:nvPr/>
            </p:nvSpPr>
            <p:spPr>
              <a:xfrm>
                <a:off x="2735796" y="4550110"/>
                <a:ext cx="978916" cy="612068"/>
              </a:xfrm>
              <a:prstGeom prst="ellipse">
                <a:avLst/>
              </a:prstGeom>
              <a:blipFill>
                <a:blip r:embed="rId5"/>
                <a:stretch>
                  <a:fillRect/>
                </a:stretch>
              </a:blipFill>
              <a:ln>
                <a:solidFill>
                  <a:srgbClr val="FFC000"/>
                </a:solidFill>
              </a:ln>
            </p:spPr>
            <p:txBody>
              <a:bodyPr/>
              <a:lstStyle/>
              <a:p>
                <a:r>
                  <a:rPr lang="en-US">
                    <a:noFill/>
                  </a:rPr>
                  <a:t> </a:t>
                </a:r>
              </a:p>
            </p:txBody>
          </p:sp>
        </mc:Fallback>
      </mc:AlternateContent>
      <p:cxnSp>
        <p:nvCxnSpPr>
          <p:cNvPr id="6" name="Gerade Verbindung mit Pfeil 5">
            <a:extLst>
              <a:ext uri="{FF2B5EF4-FFF2-40B4-BE49-F238E27FC236}">
                <a16:creationId xmlns:a16="http://schemas.microsoft.com/office/drawing/2014/main" id="{950A8115-0405-D641-B6C9-1D5B2DD74301}"/>
              </a:ext>
            </a:extLst>
          </p:cNvPr>
          <p:cNvCxnSpPr>
            <a:cxnSpLocks/>
            <a:stCxn id="4" idx="6"/>
            <a:endCxn id="5" idx="2"/>
          </p:cNvCxnSpPr>
          <p:nvPr/>
        </p:nvCxnSpPr>
        <p:spPr>
          <a:xfrm>
            <a:off x="1043608" y="4856144"/>
            <a:ext cx="1692188"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60AD1E52-FB63-AE40-B841-2500FCF46DB8}"/>
                  </a:ext>
                </a:extLst>
              </p:cNvPr>
              <p:cNvSpPr txBox="1"/>
              <p:nvPr/>
            </p:nvSpPr>
            <p:spPr>
              <a:xfrm>
                <a:off x="1007604" y="4503965"/>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𝐰</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7" name="Textfeld 6">
                <a:extLst>
                  <a:ext uri="{FF2B5EF4-FFF2-40B4-BE49-F238E27FC236}">
                    <a16:creationId xmlns:a16="http://schemas.microsoft.com/office/drawing/2014/main" xmlns="" xmlns:a14="http://schemas.microsoft.com/office/drawing/2010/main" id="{60AD1E52-FB63-AE40-B841-2500FCF46DB8}"/>
                  </a:ext>
                </a:extLst>
              </p:cNvPr>
              <p:cNvSpPr txBox="1">
                <a:spLocks noRot="1" noChangeAspect="1" noMove="1" noResize="1" noEditPoints="1" noAdjustHandles="1" noChangeArrowheads="1" noChangeShapeType="1" noTextEdit="1"/>
              </p:cNvSpPr>
              <p:nvPr/>
            </p:nvSpPr>
            <p:spPr>
              <a:xfrm>
                <a:off x="1007604" y="4503965"/>
                <a:ext cx="1656184" cy="400110"/>
              </a:xfrm>
              <a:prstGeom prst="rect">
                <a:avLst/>
              </a:prstGeom>
              <a:blipFill>
                <a:blip r:embed="rId6"/>
                <a:stretch>
                  <a:fillRect/>
                </a:stretch>
              </a:blipFill>
            </p:spPr>
            <p:txBody>
              <a:bodyPr/>
              <a:lstStyle/>
              <a:p>
                <a:r>
                  <a:rPr lang="en-US">
                    <a:noFill/>
                  </a:rPr>
                  <a:t> </a:t>
                </a:r>
              </a:p>
            </p:txBody>
          </p:sp>
        </mc:Fallback>
      </mc:AlternateContent>
      <p:cxnSp>
        <p:nvCxnSpPr>
          <p:cNvPr id="8" name="Gerade Verbindung mit Pfeil 7">
            <a:extLst>
              <a:ext uri="{FF2B5EF4-FFF2-40B4-BE49-F238E27FC236}">
                <a16:creationId xmlns:a16="http://schemas.microsoft.com/office/drawing/2014/main" id="{4521111B-EEE8-C547-9CBB-48453089B228}"/>
              </a:ext>
            </a:extLst>
          </p:cNvPr>
          <p:cNvCxnSpPr>
            <a:cxnSpLocks/>
          </p:cNvCxnSpPr>
          <p:nvPr/>
        </p:nvCxnSpPr>
        <p:spPr>
          <a:xfrm flipV="1">
            <a:off x="6408204" y="4838142"/>
            <a:ext cx="1368152" cy="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nvGrpSpPr>
          <p:cNvPr id="9" name="Gruppieren 8">
            <a:extLst>
              <a:ext uri="{FF2B5EF4-FFF2-40B4-BE49-F238E27FC236}">
                <a16:creationId xmlns:a16="http://schemas.microsoft.com/office/drawing/2014/main" id="{778932E9-C9E6-2043-8062-4D748E4E99A6}"/>
              </a:ext>
            </a:extLst>
          </p:cNvPr>
          <p:cNvGrpSpPr/>
          <p:nvPr/>
        </p:nvGrpSpPr>
        <p:grpSpPr>
          <a:xfrm>
            <a:off x="6804248" y="5028533"/>
            <a:ext cx="1044116" cy="1061097"/>
            <a:chOff x="5780872" y="3811107"/>
            <a:chExt cx="1305144" cy="1061097"/>
          </a:xfrm>
        </p:grpSpPr>
        <p:sp>
          <p:nvSpPr>
            <p:cNvPr id="10" name="Nach links gekrümmter Pfeil 9">
              <a:extLst>
                <a:ext uri="{FF2B5EF4-FFF2-40B4-BE49-F238E27FC236}">
                  <a16:creationId xmlns:a16="http://schemas.microsoft.com/office/drawing/2014/main" id="{E7AF262D-055D-924B-BB17-23B99FB0D45D}"/>
                </a:ext>
              </a:extLst>
            </p:cNvPr>
            <p:cNvSpPr/>
            <p:nvPr/>
          </p:nvSpPr>
          <p:spPr>
            <a:xfrm rot="5400000">
              <a:off x="6298428" y="3293551"/>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026A8A0F-22A9-4C4E-9FD6-0D77336B96A4}"/>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35" name="Textfeld 34">
                  <a:extLst>
                    <a:ext uri="{FF2B5EF4-FFF2-40B4-BE49-F238E27FC236}">
                      <a16:creationId xmlns:a16="http://schemas.microsoft.com/office/drawing/2014/main" xmlns="" xmlns:a14="http://schemas.microsoft.com/office/drawing/2010/main" id="{129AF27F-8B5D-6D4A-8E96-6F1DF94454F9}"/>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7"/>
                  <a:stretch>
                    <a:fillRect r="-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Ellipse 3">
                <a:extLst>
                  <a:ext uri="{FF2B5EF4-FFF2-40B4-BE49-F238E27FC236}">
                    <a16:creationId xmlns:a16="http://schemas.microsoft.com/office/drawing/2014/main" id="{DCC29B27-5D03-B440-8833-B150AE99DDED}"/>
                  </a:ext>
                </a:extLst>
              </p:cNvPr>
              <p:cNvSpPr/>
              <p:nvPr/>
            </p:nvSpPr>
            <p:spPr>
              <a:xfrm>
                <a:off x="7812360" y="4683034"/>
                <a:ext cx="576064" cy="3600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1" i="0" smtClean="0">
                          <a:solidFill>
                            <a:schemeClr val="bg1"/>
                          </a:solidFill>
                          <a:latin typeface="Cambria Math" panose="02040503050406030204" pitchFamily="18" charset="0"/>
                        </a:rPr>
                        <m:t>𝐲</m:t>
                      </m:r>
                    </m:oMath>
                  </m:oMathPara>
                </a14:m>
                <a:endParaRPr lang="de-DE" b="1" dirty="0">
                  <a:solidFill>
                    <a:schemeClr val="bg1"/>
                  </a:solidFill>
                </a:endParaRPr>
              </a:p>
            </p:txBody>
          </p:sp>
        </mc:Choice>
        <mc:Fallback xmlns="">
          <p:sp>
            <p:nvSpPr>
              <p:cNvPr id="12" name="Ellipse 3">
                <a:extLst>
                  <a:ext uri="{FF2B5EF4-FFF2-40B4-BE49-F238E27FC236}">
                    <a16:creationId xmlns:a16="http://schemas.microsoft.com/office/drawing/2014/main" xmlns="" xmlns:a14="http://schemas.microsoft.com/office/drawing/2010/main" id="{DCC29B27-5D03-B440-8833-B150AE99DDED}"/>
                  </a:ext>
                </a:extLst>
              </p:cNvPr>
              <p:cNvSpPr>
                <a:spLocks noRot="1" noChangeAspect="1" noMove="1" noResize="1" noEditPoints="1" noAdjustHandles="1" noChangeArrowheads="1" noChangeShapeType="1" noTextEdit="1"/>
              </p:cNvSpPr>
              <p:nvPr/>
            </p:nvSpPr>
            <p:spPr>
              <a:xfrm>
                <a:off x="7812360" y="4683034"/>
                <a:ext cx="576064" cy="360040"/>
              </a:xfrm>
              <a:prstGeom prst="ellipse">
                <a:avLst/>
              </a:prstGeom>
              <a:blipFill>
                <a:blip r:embed="rId8"/>
                <a:stretch>
                  <a:fillRect b="-6897"/>
                </a:stretch>
              </a:blipFill>
              <a:ln>
                <a:noFill/>
              </a:ln>
            </p:spPr>
            <p:txBody>
              <a:bodyPr/>
              <a:lstStyle/>
              <a:p>
                <a:r>
                  <a:rPr lang="en-US">
                    <a:noFill/>
                  </a:rPr>
                  <a:t> </a:t>
                </a:r>
              </a:p>
            </p:txBody>
          </p:sp>
        </mc:Fallback>
      </mc:AlternateContent>
      <p:grpSp>
        <p:nvGrpSpPr>
          <p:cNvPr id="13" name="Gruppieren 12">
            <a:extLst>
              <a:ext uri="{FF2B5EF4-FFF2-40B4-BE49-F238E27FC236}">
                <a16:creationId xmlns:a16="http://schemas.microsoft.com/office/drawing/2014/main" id="{ADB18D4F-1D47-3A4F-97BF-D109048D7C47}"/>
              </a:ext>
            </a:extLst>
          </p:cNvPr>
          <p:cNvGrpSpPr/>
          <p:nvPr/>
        </p:nvGrpSpPr>
        <p:grpSpPr>
          <a:xfrm>
            <a:off x="1191028" y="4982611"/>
            <a:ext cx="1044116" cy="1182693"/>
            <a:chOff x="5780871" y="3869795"/>
            <a:chExt cx="1305144" cy="1002409"/>
          </a:xfrm>
        </p:grpSpPr>
        <p:sp>
          <p:nvSpPr>
            <p:cNvPr id="14" name="Nach links gekrümmter Pfeil 13">
              <a:extLst>
                <a:ext uri="{FF2B5EF4-FFF2-40B4-BE49-F238E27FC236}">
                  <a16:creationId xmlns:a16="http://schemas.microsoft.com/office/drawing/2014/main" id="{A4C2AD82-EB91-F94A-AE67-1022C748BE1A}"/>
                </a:ext>
              </a:extLst>
            </p:cNvPr>
            <p:cNvSpPr/>
            <p:nvPr/>
          </p:nvSpPr>
          <p:spPr>
            <a:xfrm rot="5400000">
              <a:off x="6298427" y="3352239"/>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B7B23BAB-64A3-8644-85A0-6B01FA4EF114}"/>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1" name="Textfeld 19">
                  <a:extLst>
                    <a:ext uri="{FF2B5EF4-FFF2-40B4-BE49-F238E27FC236}">
                      <a16:creationId xmlns:a16="http://schemas.microsoft.com/office/drawing/2014/main" xmlns="" xmlns:a14="http://schemas.microsoft.com/office/drawing/2010/main" id="{DE859CD7-A0FF-2342-B21C-73D12420E689}"/>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9"/>
                  <a:stretch>
                    <a:fillRect r="-952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Ellipse 7">
                <a:extLst>
                  <a:ext uri="{FF2B5EF4-FFF2-40B4-BE49-F238E27FC236}">
                    <a16:creationId xmlns:a16="http://schemas.microsoft.com/office/drawing/2014/main" id="{75401B5D-722D-DF4F-AE07-5ED118F978A8}"/>
                  </a:ext>
                </a:extLst>
              </p:cNvPr>
              <p:cNvSpPr/>
              <p:nvPr/>
            </p:nvSpPr>
            <p:spPr>
              <a:xfrm>
                <a:off x="5400092" y="4514106"/>
                <a:ext cx="1472760" cy="61206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l-GR" sz="2000" b="1" dirty="0" smtClean="0">
                          <a:solidFill>
                            <a:schemeClr val="accent1">
                              <a:lumMod val="50000"/>
                            </a:schemeClr>
                          </a:solidFill>
                          <a:latin typeface="Cambria Math" panose="02040503050406030204" pitchFamily="18" charset="0"/>
                          <a:ea typeface="Cambria Math" panose="02040503050406030204" pitchFamily="18" charset="0"/>
                        </a:rPr>
                        <m:t>φ</m:t>
                      </m:r>
                      <m:r>
                        <m:rPr>
                          <m:nor/>
                        </m:rPr>
                        <a:rPr lang="en-US" sz="2000" b="1" dirty="0" smtClean="0">
                          <a:solidFill>
                            <a:schemeClr val="accent1">
                              <a:lumMod val="50000"/>
                            </a:schemeClr>
                          </a:solidFill>
                          <a:latin typeface="Cambria Math" panose="02040503050406030204" pitchFamily="18" charset="0"/>
                          <a:ea typeface="Cambria Math" panose="02040503050406030204" pitchFamily="18" charset="0"/>
                        </a:rPr>
                        <m:t>(</m:t>
                      </m:r>
                      <m:r>
                        <m:rPr>
                          <m:nor/>
                        </m:rPr>
                        <a:rPr lang="de-DE" sz="2000" b="1" i="0" dirty="0" smtClean="0">
                          <a:solidFill>
                            <a:schemeClr val="accent6"/>
                          </a:solidFill>
                          <a:latin typeface="Cambria Math" panose="02040503050406030204" pitchFamily="18" charset="0"/>
                          <a:ea typeface="Cambria Math" panose="02040503050406030204" pitchFamily="18" charset="0"/>
                        </a:rPr>
                        <m:t>v</m:t>
                      </m:r>
                      <m:r>
                        <a:rPr lang="de-DE" sz="2000" b="1" i="0" dirty="0" smtClean="0">
                          <a:solidFill>
                            <a:schemeClr val="accent6"/>
                          </a:solidFill>
                          <a:latin typeface="Cambria Math" panose="02040503050406030204" pitchFamily="18" charset="0"/>
                          <a:ea typeface="Cambria Math" panose="02040503050406030204" pitchFamily="18" charset="0"/>
                        </a:rPr>
                        <m:t> </m:t>
                      </m:r>
                      <m:r>
                        <a:rPr lang="de-DE" sz="2000" b="1" smtClean="0">
                          <a:solidFill>
                            <a:schemeClr val="accent6"/>
                          </a:solidFill>
                          <a:latin typeface="Cambria Math" panose="02040503050406030204" pitchFamily="18" charset="0"/>
                          <a:ea typeface="Cambria Math" panose="02040503050406030204" pitchFamily="18" charset="0"/>
                        </a:rPr>
                        <m:t>𝛔</m:t>
                      </m:r>
                      <m:r>
                        <m:rPr>
                          <m:nor/>
                        </m:rPr>
                        <a:rPr lang="en-US" sz="2000" b="1" dirty="0">
                          <a:solidFill>
                            <a:schemeClr val="accent6"/>
                          </a:solidFill>
                          <a:latin typeface="Cambria Math" panose="02040503050406030204" pitchFamily="18" charset="0"/>
                          <a:ea typeface="Cambria Math" panose="02040503050406030204" pitchFamily="18" charset="0"/>
                        </a:rPr>
                        <m:t>(</m:t>
                      </m:r>
                      <m:r>
                        <a:rPr lang="de-DE" sz="2000" b="1">
                          <a:solidFill>
                            <a:schemeClr val="accent6"/>
                          </a:solidFill>
                          <a:latin typeface="Cambria Math" panose="02040503050406030204" pitchFamily="18" charset="0"/>
                          <a:ea typeface="Cambria Math" panose="02040503050406030204" pitchFamily="18" charset="0"/>
                        </a:rPr>
                        <m:t>𝐰</m:t>
                      </m:r>
                      <m:r>
                        <m:rPr>
                          <m:nor/>
                        </m:rPr>
                        <a:rPr lang="de-DE" sz="2000" b="1">
                          <a:solidFill>
                            <a:schemeClr val="accent6"/>
                          </a:solidFill>
                          <a:latin typeface="Cambria Math" panose="02040503050406030204" pitchFamily="18" charset="0"/>
                          <a:ea typeface="Cambria Math" panose="02040503050406030204" pitchFamily="18" charset="0"/>
                        </a:rPr>
                        <m:t>x</m:t>
                      </m:r>
                      <m:r>
                        <m:rPr>
                          <m:nor/>
                        </m:rPr>
                        <a:rPr lang="en-US" sz="2000" b="1" dirty="0">
                          <a:solidFill>
                            <a:schemeClr val="accent6"/>
                          </a:solidFill>
                          <a:latin typeface="Cambria Math" panose="02040503050406030204" pitchFamily="18" charset="0"/>
                          <a:ea typeface="Cambria Math" panose="02040503050406030204" pitchFamily="18" charset="0"/>
                        </a:rPr>
                        <m:t>)</m:t>
                      </m:r>
                      <m:r>
                        <m:rPr>
                          <m:nor/>
                        </m:rPr>
                        <a:rPr lang="en-US" sz="2000" b="1" dirty="0" smtClean="0">
                          <a:solidFill>
                            <a:schemeClr val="accent6"/>
                          </a:solidFill>
                          <a:latin typeface="Cambria Math" panose="02040503050406030204" pitchFamily="18" charset="0"/>
                          <a:ea typeface="Cambria Math" panose="02040503050406030204" pitchFamily="18" charset="0"/>
                        </a:rPr>
                        <m:t>)</m:t>
                      </m:r>
                    </m:oMath>
                  </m:oMathPara>
                </a14:m>
                <a:endParaRPr lang="en-US" sz="2000" b="1"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Ellipse 7">
                <a:extLst>
                  <a:ext uri="{FF2B5EF4-FFF2-40B4-BE49-F238E27FC236}">
                    <a16:creationId xmlns:a16="http://schemas.microsoft.com/office/drawing/2014/main" xmlns="" xmlns:a14="http://schemas.microsoft.com/office/drawing/2010/main" id="{75401B5D-722D-DF4F-AE07-5ED118F978A8}"/>
                  </a:ext>
                </a:extLst>
              </p:cNvPr>
              <p:cNvSpPr>
                <a:spLocks noRot="1" noChangeAspect="1" noMove="1" noResize="1" noEditPoints="1" noAdjustHandles="1" noChangeArrowheads="1" noChangeShapeType="1" noTextEdit="1"/>
              </p:cNvSpPr>
              <p:nvPr/>
            </p:nvSpPr>
            <p:spPr>
              <a:xfrm>
                <a:off x="5400092" y="4514106"/>
                <a:ext cx="1472760" cy="612068"/>
              </a:xfrm>
              <a:prstGeom prst="ellipse">
                <a:avLst/>
              </a:prstGeom>
              <a:blipFill>
                <a:blip r:embed="rId10"/>
                <a:stretch>
                  <a:fillRect/>
                </a:stretch>
              </a:blipFill>
              <a:ln>
                <a:solidFill>
                  <a:srgbClr val="FFC000"/>
                </a:solidFill>
              </a:ln>
            </p:spPr>
            <p:txBody>
              <a:bodyPr/>
              <a:lstStyle/>
              <a:p>
                <a:r>
                  <a:rPr lang="en-US">
                    <a:noFill/>
                  </a:rPr>
                  <a:t> </a:t>
                </a:r>
              </a:p>
            </p:txBody>
          </p:sp>
        </mc:Fallback>
      </mc:AlternateContent>
      <p:cxnSp>
        <p:nvCxnSpPr>
          <p:cNvPr id="18" name="Gerade Verbindung mit Pfeil 17">
            <a:extLst>
              <a:ext uri="{FF2B5EF4-FFF2-40B4-BE49-F238E27FC236}">
                <a16:creationId xmlns:a16="http://schemas.microsoft.com/office/drawing/2014/main" id="{416B6F05-6B42-6347-8216-D1F5D5B47067}"/>
              </a:ext>
            </a:extLst>
          </p:cNvPr>
          <p:cNvCxnSpPr>
            <a:cxnSpLocks/>
            <a:endCxn id="17" idx="2"/>
          </p:cNvCxnSpPr>
          <p:nvPr/>
        </p:nvCxnSpPr>
        <p:spPr>
          <a:xfrm>
            <a:off x="3707904" y="4820140"/>
            <a:ext cx="1692188" cy="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grpSp>
        <p:nvGrpSpPr>
          <p:cNvPr id="19" name="Gruppieren 18">
            <a:extLst>
              <a:ext uri="{FF2B5EF4-FFF2-40B4-BE49-F238E27FC236}">
                <a16:creationId xmlns:a16="http://schemas.microsoft.com/office/drawing/2014/main" id="{E1122DEE-743C-784B-92D9-97D7F3424FE6}"/>
              </a:ext>
            </a:extLst>
          </p:cNvPr>
          <p:cNvGrpSpPr/>
          <p:nvPr/>
        </p:nvGrpSpPr>
        <p:grpSpPr>
          <a:xfrm>
            <a:off x="3855325" y="4982611"/>
            <a:ext cx="1044116" cy="1146687"/>
            <a:chOff x="5780872" y="3900312"/>
            <a:chExt cx="1305144" cy="971892"/>
          </a:xfrm>
        </p:grpSpPr>
        <p:sp>
          <p:nvSpPr>
            <p:cNvPr id="20" name="Nach links gekrümmter Pfeil 19">
              <a:extLst>
                <a:ext uri="{FF2B5EF4-FFF2-40B4-BE49-F238E27FC236}">
                  <a16:creationId xmlns:a16="http://schemas.microsoft.com/office/drawing/2014/main" id="{70B351EF-605E-4E42-BAEB-96649533B61E}"/>
                </a:ext>
              </a:extLst>
            </p:cNvPr>
            <p:cNvSpPr/>
            <p:nvPr/>
          </p:nvSpPr>
          <p:spPr>
            <a:xfrm rot="5400000">
              <a:off x="6298428" y="3382756"/>
              <a:ext cx="270031" cy="1305144"/>
            </a:xfrm>
            <a:prstGeom prst="curvedLeftArrow">
              <a:avLst>
                <a:gd name="adj1" fmla="val 25000"/>
                <a:gd name="adj2" fmla="val 46961"/>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7B6657DF-9D54-5D47-AF8E-C8C67710E4F8}"/>
                    </a:ext>
                  </a:extLst>
                </p:cNvPr>
                <p:cNvSpPr txBox="1"/>
                <p:nvPr/>
              </p:nvSpPr>
              <p:spPr>
                <a:xfrm>
                  <a:off x="6268473" y="4086297"/>
                  <a:ext cx="329937" cy="7859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𝐞</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15" name="Textfeld 19">
                  <a:extLst>
                    <a:ext uri="{FF2B5EF4-FFF2-40B4-BE49-F238E27FC236}">
                      <a16:creationId xmlns:a16="http://schemas.microsoft.com/office/drawing/2014/main" xmlns="" xmlns:a14="http://schemas.microsoft.com/office/drawing/2010/main" id="{DE859CD7-A0FF-2342-B21C-73D12420E689}"/>
                    </a:ext>
                  </a:extLst>
                </p:cNvPr>
                <p:cNvSpPr txBox="1">
                  <a:spLocks noRot="1" noChangeAspect="1" noMove="1" noResize="1" noEditPoints="1" noAdjustHandles="1" noChangeArrowheads="1" noChangeShapeType="1" noTextEdit="1"/>
                </p:cNvSpPr>
                <p:nvPr/>
              </p:nvSpPr>
              <p:spPr>
                <a:xfrm>
                  <a:off x="6268473" y="4086297"/>
                  <a:ext cx="329937" cy="785907"/>
                </a:xfrm>
                <a:prstGeom prst="rect">
                  <a:avLst/>
                </a:prstGeom>
                <a:blipFill>
                  <a:blip r:embed="rId9"/>
                  <a:stretch>
                    <a:fillRect r="-952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B45545CF-9A6B-AF49-9DFF-F77FBCAB03D3}"/>
                  </a:ext>
                </a:extLst>
              </p:cNvPr>
              <p:cNvSpPr txBox="1"/>
              <p:nvPr/>
            </p:nvSpPr>
            <p:spPr>
              <a:xfrm>
                <a:off x="3581890" y="4474036"/>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i="0" smtClean="0">
                          <a:solidFill>
                            <a:schemeClr val="accent6"/>
                          </a:solidFill>
                          <a:latin typeface="Cambria Math" panose="02040503050406030204" pitchFamily="18" charset="0"/>
                          <a:ea typeface="Cambria Math" panose="02040503050406030204" pitchFamily="18" charset="0"/>
                        </a:rPr>
                        <m:t>𝐯</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4" name="Textfeld 23">
                <a:extLst>
                  <a:ext uri="{FF2B5EF4-FFF2-40B4-BE49-F238E27FC236}">
                    <a16:creationId xmlns:a16="http://schemas.microsoft.com/office/drawing/2014/main" xmlns="" xmlns:a14="http://schemas.microsoft.com/office/drawing/2010/main" id="{B45545CF-9A6B-AF49-9DFF-F77FBCAB03D3}"/>
                  </a:ext>
                </a:extLst>
              </p:cNvPr>
              <p:cNvSpPr txBox="1">
                <a:spLocks noRot="1" noChangeAspect="1" noMove="1" noResize="1" noEditPoints="1" noAdjustHandles="1" noChangeArrowheads="1" noChangeShapeType="1" noTextEdit="1"/>
              </p:cNvSpPr>
              <p:nvPr/>
            </p:nvSpPr>
            <p:spPr>
              <a:xfrm>
                <a:off x="3581890" y="4474036"/>
                <a:ext cx="1656184"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240814C8-6C85-0849-B6E5-E2549A45AA40}"/>
                  </a:ext>
                </a:extLst>
              </p:cNvPr>
              <p:cNvSpPr txBox="1"/>
              <p:nvPr/>
            </p:nvSpPr>
            <p:spPr>
              <a:xfrm>
                <a:off x="2359454" y="5811171"/>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a:solidFill>
                            <a:schemeClr val="accent6"/>
                          </a:solidFill>
                          <a:latin typeface="Cambria Math" panose="02040503050406030204" pitchFamily="18" charset="0"/>
                          <a:ea typeface="Cambria Math" panose="02040503050406030204" pitchFamily="18" charset="0"/>
                        </a:rPr>
                        <m:t>𝐥𝐚𝐲𝐞𝐫</m:t>
                      </m:r>
                      <m:r>
                        <a:rPr lang="de-DE" sz="2000" b="1">
                          <a:solidFill>
                            <a:schemeClr val="accent6"/>
                          </a:solidFill>
                          <a:latin typeface="Cambria Math" panose="02040503050406030204" pitchFamily="18" charset="0"/>
                          <a:ea typeface="Cambria Math" panose="02040503050406030204" pitchFamily="18" charset="0"/>
                        </a:rPr>
                        <m:t> </m:t>
                      </m:r>
                      <m:r>
                        <a:rPr lang="de-DE" sz="2000" b="1">
                          <a:solidFill>
                            <a:schemeClr val="accent6"/>
                          </a:solidFill>
                          <a:latin typeface="Cambria Math" panose="02040503050406030204" pitchFamily="18" charset="0"/>
                          <a:ea typeface="Cambria Math" panose="02040503050406030204" pitchFamily="18" charset="0"/>
                        </a:rPr>
                        <m:t>𝟏</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7" name="Textfeld 26">
                <a:extLst>
                  <a:ext uri="{FF2B5EF4-FFF2-40B4-BE49-F238E27FC236}">
                    <a16:creationId xmlns:a16="http://schemas.microsoft.com/office/drawing/2014/main" xmlns="" xmlns:a14="http://schemas.microsoft.com/office/drawing/2010/main" id="{240814C8-6C85-0849-B6E5-E2549A45AA40}"/>
                  </a:ext>
                </a:extLst>
              </p:cNvPr>
              <p:cNvSpPr txBox="1">
                <a:spLocks noRot="1" noChangeAspect="1" noMove="1" noResize="1" noEditPoints="1" noAdjustHandles="1" noChangeArrowheads="1" noChangeShapeType="1" noTextEdit="1"/>
              </p:cNvSpPr>
              <p:nvPr/>
            </p:nvSpPr>
            <p:spPr>
              <a:xfrm>
                <a:off x="2359454" y="5811171"/>
                <a:ext cx="1656184" cy="400110"/>
              </a:xfrm>
              <a:prstGeom prst="rect">
                <a:avLst/>
              </a:prstGeom>
              <a:blipFill>
                <a:blip r:embed="rId12"/>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8451BAB1-4AD2-5C4F-8707-A82E75DC4C81}"/>
                  </a:ext>
                </a:extLst>
              </p:cNvPr>
              <p:cNvSpPr txBox="1"/>
              <p:nvPr/>
            </p:nvSpPr>
            <p:spPr>
              <a:xfrm>
                <a:off x="5201816" y="5776801"/>
                <a:ext cx="165618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1" smtClean="0">
                          <a:solidFill>
                            <a:schemeClr val="accent6"/>
                          </a:solidFill>
                          <a:latin typeface="Cambria Math" panose="02040503050406030204" pitchFamily="18" charset="0"/>
                          <a:ea typeface="Cambria Math" panose="02040503050406030204" pitchFamily="18" charset="0"/>
                        </a:rPr>
                        <m:t>𝐥𝐚𝐲𝐞𝐫</m:t>
                      </m:r>
                      <m:r>
                        <a:rPr lang="de-DE" sz="2000" b="1" smtClean="0">
                          <a:solidFill>
                            <a:schemeClr val="accent6"/>
                          </a:solidFill>
                          <a:latin typeface="Cambria Math" panose="02040503050406030204" pitchFamily="18" charset="0"/>
                          <a:ea typeface="Cambria Math" panose="02040503050406030204" pitchFamily="18" charset="0"/>
                        </a:rPr>
                        <m:t> </m:t>
                      </m:r>
                      <m:r>
                        <a:rPr lang="de-DE" sz="2000" b="1" i="0" smtClean="0">
                          <a:solidFill>
                            <a:schemeClr val="accent6"/>
                          </a:solidFill>
                          <a:latin typeface="Cambria Math" panose="02040503050406030204" pitchFamily="18" charset="0"/>
                          <a:ea typeface="Cambria Math" panose="02040503050406030204" pitchFamily="18" charset="0"/>
                        </a:rPr>
                        <m:t>𝟐</m:t>
                      </m:r>
                    </m:oMath>
                  </m:oMathPara>
                </a14:m>
                <a:endParaRPr lang="de-DE" sz="2000" b="1" dirty="0">
                  <a:solidFill>
                    <a:schemeClr val="accent6"/>
                  </a:solidFill>
                  <a:latin typeface="Cambria Math" panose="02040503050406030204" pitchFamily="18" charset="0"/>
                  <a:ea typeface="Cambria Math" panose="02040503050406030204" pitchFamily="18" charset="0"/>
                </a:endParaRPr>
              </a:p>
            </p:txBody>
          </p:sp>
        </mc:Choice>
        <mc:Fallback xmlns="">
          <p:sp>
            <p:nvSpPr>
              <p:cNvPr id="28" name="Textfeld 27">
                <a:extLst>
                  <a:ext uri="{FF2B5EF4-FFF2-40B4-BE49-F238E27FC236}">
                    <a16:creationId xmlns:a16="http://schemas.microsoft.com/office/drawing/2014/main" xmlns="" xmlns:a14="http://schemas.microsoft.com/office/drawing/2010/main" id="{8451BAB1-4AD2-5C4F-8707-A82E75DC4C81}"/>
                  </a:ext>
                </a:extLst>
              </p:cNvPr>
              <p:cNvSpPr txBox="1">
                <a:spLocks noRot="1" noChangeAspect="1" noMove="1" noResize="1" noEditPoints="1" noAdjustHandles="1" noChangeArrowheads="1" noChangeShapeType="1" noTextEdit="1"/>
              </p:cNvSpPr>
              <p:nvPr/>
            </p:nvSpPr>
            <p:spPr>
              <a:xfrm>
                <a:off x="5201816" y="5776801"/>
                <a:ext cx="1656184" cy="400110"/>
              </a:xfrm>
              <a:prstGeom prst="rect">
                <a:avLst/>
              </a:prstGeom>
              <a:blipFill>
                <a:blip r:embed="rId13"/>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 Box 2">
                <a:extLst>
                  <a:ext uri="{FF2B5EF4-FFF2-40B4-BE49-F238E27FC236}">
                    <a16:creationId xmlns:a16="http://schemas.microsoft.com/office/drawing/2014/main" id="{E711C199-C32D-5D45-912F-37E81AC57C6E}"/>
                  </a:ext>
                </a:extLst>
              </p:cNvPr>
              <p:cNvSpPr txBox="1">
                <a:spLocks noChangeArrowheads="1"/>
              </p:cNvSpPr>
              <p:nvPr/>
            </p:nvSpPr>
            <p:spPr bwMode="auto">
              <a:xfrm>
                <a:off x="5049741" y="2466642"/>
                <a:ext cx="3050651" cy="447699"/>
              </a:xfrm>
              <a:prstGeom prst="rect">
                <a:avLst/>
              </a:prstGeom>
              <a:solidFill>
                <a:srgbClr val="FFC000"/>
              </a:solidFill>
              <a:ln w="9525">
                <a:noFill/>
                <a:round/>
                <a:headEnd/>
                <a:tailEnd/>
              </a:ln>
            </p:spPr>
            <p:txBody>
              <a:bodyPr tIns="58067"/>
              <a:lstStyle/>
              <a:p>
                <a:pPr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14:m>
                  <m:oMath xmlns:m="http://schemas.openxmlformats.org/officeDocument/2006/math">
                    <m:r>
                      <a:rPr lang="de-DE" b="1" i="1">
                        <a:solidFill>
                          <a:schemeClr val="accent6"/>
                        </a:solidFill>
                        <a:latin typeface="Cambria Math" panose="02040503050406030204" pitchFamily="18" charset="0"/>
                        <a:ea typeface="Cambria Math" panose="02040503050406030204" pitchFamily="18" charset="0"/>
                      </a:rPr>
                      <m:t>𝛅</m:t>
                    </m:r>
                    <m:r>
                      <a:rPr lang="de-DE" b="1" baseline="-25000">
                        <a:solidFill>
                          <a:schemeClr val="accent6"/>
                        </a:solidFill>
                        <a:latin typeface="Cambria Math" panose="02040503050406030204" pitchFamily="18" charset="0"/>
                        <a:ea typeface="Cambria Math" panose="02040503050406030204" pitchFamily="18" charset="0"/>
                      </a:rPr>
                      <m:t>𝟐</m:t>
                    </m:r>
                    <m:r>
                      <a:rPr lang="de-DE" b="1" i="1" baseline="-25000">
                        <a:solidFill>
                          <a:schemeClr val="accent6"/>
                        </a:solidFill>
                        <a:latin typeface="Cambria Math" panose="02040503050406030204" pitchFamily="18" charset="0"/>
                        <a:ea typeface="Cambria Math" panose="02040503050406030204" pitchFamily="18" charset="0"/>
                      </a:rPr>
                      <m:t> </m:t>
                    </m:r>
                  </m:oMath>
                </a14:m>
                <a:r>
                  <a:rPr lang="en-US" dirty="0">
                    <a:solidFill>
                      <a:schemeClr val="accent6"/>
                    </a:solidFill>
                    <a:latin typeface="+mn-lt"/>
                  </a:rPr>
                  <a:t>: the error signal at layer 2</a:t>
                </a:r>
              </a:p>
            </p:txBody>
          </p:sp>
        </mc:Choice>
        <mc:Fallback xmlns="">
          <p:sp>
            <p:nvSpPr>
              <p:cNvPr id="29" name="Text Box 2">
                <a:extLst>
                  <a:ext uri="{FF2B5EF4-FFF2-40B4-BE49-F238E27FC236}">
                    <a16:creationId xmlns:a16="http://schemas.microsoft.com/office/drawing/2014/main" xmlns="" xmlns:a14="http://schemas.microsoft.com/office/drawing/2010/main" id="{E711C199-C32D-5D45-912F-37E81AC57C6E}"/>
                  </a:ext>
                </a:extLst>
              </p:cNvPr>
              <p:cNvSpPr txBox="1">
                <a:spLocks noRot="1" noChangeAspect="1" noMove="1" noResize="1" noEditPoints="1" noAdjustHandles="1" noChangeArrowheads="1" noChangeShapeType="1" noTextEdit="1"/>
              </p:cNvSpPr>
              <p:nvPr/>
            </p:nvSpPr>
            <p:spPr bwMode="auto">
              <a:xfrm>
                <a:off x="5049741" y="2466642"/>
                <a:ext cx="3050651" cy="447699"/>
              </a:xfrm>
              <a:prstGeom prst="rect">
                <a:avLst/>
              </a:prstGeom>
              <a:blipFill>
                <a:blip r:embed="rId14"/>
                <a:stretch>
                  <a:fillRect t="-2778" b="-5556"/>
                </a:stretch>
              </a:blipFill>
              <a:ln w="9525">
                <a:noFill/>
                <a:round/>
                <a:headEnd/>
                <a:tailEnd/>
              </a:ln>
            </p:spPr>
            <p:txBody>
              <a:bodyPr/>
              <a:lstStyle/>
              <a:p>
                <a:r>
                  <a:rPr lang="en-US">
                    <a:noFill/>
                  </a:rPr>
                  <a:t> </a:t>
                </a:r>
              </a:p>
            </p:txBody>
          </p:sp>
        </mc:Fallback>
      </mc:AlternateContent>
      <p:sp>
        <p:nvSpPr>
          <p:cNvPr id="30" name="Abgerundetes Rechteck 29">
            <a:extLst>
              <a:ext uri="{FF2B5EF4-FFF2-40B4-BE49-F238E27FC236}">
                <a16:creationId xmlns:a16="http://schemas.microsoft.com/office/drawing/2014/main" id="{38814903-CAA7-C64A-8BF8-9BC2724FFB5B}"/>
              </a:ext>
            </a:extLst>
          </p:cNvPr>
          <p:cNvSpPr/>
          <p:nvPr/>
        </p:nvSpPr>
        <p:spPr>
          <a:xfrm>
            <a:off x="2123728" y="2013780"/>
            <a:ext cx="2520280" cy="452861"/>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bgerundetes Rechteck 30">
            <a:extLst>
              <a:ext uri="{FF2B5EF4-FFF2-40B4-BE49-F238E27FC236}">
                <a16:creationId xmlns:a16="http://schemas.microsoft.com/office/drawing/2014/main" id="{2930E6EF-F99B-E048-9E52-86591A85E738}"/>
              </a:ext>
            </a:extLst>
          </p:cNvPr>
          <p:cNvSpPr/>
          <p:nvPr/>
        </p:nvSpPr>
        <p:spPr>
          <a:xfrm>
            <a:off x="2051720" y="3092027"/>
            <a:ext cx="1530170" cy="43204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 Box 2">
                <a:extLst>
                  <a:ext uri="{FF2B5EF4-FFF2-40B4-BE49-F238E27FC236}">
                    <a16:creationId xmlns:a16="http://schemas.microsoft.com/office/drawing/2014/main" id="{CA3A50C9-DB3D-4F47-9DAD-50DD3B12FFF3}"/>
                  </a:ext>
                </a:extLst>
              </p:cNvPr>
              <p:cNvSpPr txBox="1">
                <a:spLocks noChangeArrowheads="1"/>
              </p:cNvSpPr>
              <p:nvPr/>
            </p:nvSpPr>
            <p:spPr bwMode="auto">
              <a:xfrm>
                <a:off x="3581890" y="3570244"/>
                <a:ext cx="3006334" cy="447699"/>
              </a:xfrm>
              <a:prstGeom prst="rect">
                <a:avLst/>
              </a:prstGeom>
              <a:solidFill>
                <a:srgbClr val="FFC000"/>
              </a:solidFill>
              <a:ln w="9525">
                <a:noFill/>
                <a:round/>
                <a:headEnd/>
                <a:tailEnd/>
              </a:ln>
            </p:spPr>
            <p:txBody>
              <a:bodyPr tIns="58067"/>
              <a:lstStyle/>
              <a:p>
                <a:pPr eaLnBrk="0" hangingPunct="0">
                  <a:spcBef>
                    <a:spcPct val="20000"/>
                  </a:spcBef>
                  <a:buClr>
                    <a:schemeClr val="accent6"/>
                  </a:buClr>
                  <a:tabLst>
                    <a:tab pos="911225" algn="l"/>
                    <a:tab pos="1825625" algn="l"/>
                    <a:tab pos="2740025" algn="l"/>
                    <a:tab pos="3654425" algn="l"/>
                    <a:tab pos="4568825" algn="l"/>
                    <a:tab pos="5483225" algn="l"/>
                    <a:tab pos="6397625" algn="l"/>
                    <a:tab pos="7312025" algn="l"/>
                    <a:tab pos="8226425" algn="l"/>
                    <a:tab pos="9140825" algn="l"/>
                    <a:tab pos="10055225" algn="l"/>
                  </a:tabLst>
                </a:pPr>
                <a14:m>
                  <m:oMath xmlns:m="http://schemas.openxmlformats.org/officeDocument/2006/math">
                    <m:r>
                      <a:rPr lang="de-DE" b="1" i="1" smtClean="0">
                        <a:solidFill>
                          <a:schemeClr val="accent6"/>
                        </a:solidFill>
                        <a:latin typeface="Cambria Math" panose="02040503050406030204" pitchFamily="18" charset="0"/>
                        <a:ea typeface="Cambria Math" panose="02040503050406030204" pitchFamily="18" charset="0"/>
                      </a:rPr>
                      <m:t>𝛅</m:t>
                    </m:r>
                    <m:r>
                      <a:rPr lang="de-DE" b="1" i="1" baseline="-25000" smtClean="0">
                        <a:solidFill>
                          <a:schemeClr val="accent6"/>
                        </a:solidFill>
                        <a:latin typeface="Cambria Math" panose="02040503050406030204" pitchFamily="18" charset="0"/>
                        <a:ea typeface="Cambria Math" panose="02040503050406030204" pitchFamily="18" charset="0"/>
                      </a:rPr>
                      <m:t>𝟏</m:t>
                    </m:r>
                    <m:r>
                      <a:rPr lang="de-DE" b="1" i="1" baseline="-25000">
                        <a:solidFill>
                          <a:schemeClr val="accent6"/>
                        </a:solidFill>
                        <a:latin typeface="Cambria Math" panose="02040503050406030204" pitchFamily="18" charset="0"/>
                        <a:ea typeface="Cambria Math" panose="02040503050406030204" pitchFamily="18" charset="0"/>
                      </a:rPr>
                      <m:t> </m:t>
                    </m:r>
                  </m:oMath>
                </a14:m>
                <a:r>
                  <a:rPr lang="en-US" dirty="0">
                    <a:solidFill>
                      <a:schemeClr val="accent6"/>
                    </a:solidFill>
                    <a:latin typeface="+mn-lt"/>
                  </a:rPr>
                  <a:t>: the error signal at layer 1 </a:t>
                </a:r>
              </a:p>
            </p:txBody>
          </p:sp>
        </mc:Choice>
        <mc:Fallback xmlns="">
          <p:sp>
            <p:nvSpPr>
              <p:cNvPr id="32" name="Text Box 2">
                <a:extLst>
                  <a:ext uri="{FF2B5EF4-FFF2-40B4-BE49-F238E27FC236}">
                    <a16:creationId xmlns:a16="http://schemas.microsoft.com/office/drawing/2014/main" xmlns="" xmlns:a14="http://schemas.microsoft.com/office/drawing/2010/main" id="{CA3A50C9-DB3D-4F47-9DAD-50DD3B12FFF3}"/>
                  </a:ext>
                </a:extLst>
              </p:cNvPr>
              <p:cNvSpPr txBox="1">
                <a:spLocks noRot="1" noChangeAspect="1" noMove="1" noResize="1" noEditPoints="1" noAdjustHandles="1" noChangeArrowheads="1" noChangeShapeType="1" noTextEdit="1"/>
              </p:cNvSpPr>
              <p:nvPr/>
            </p:nvSpPr>
            <p:spPr bwMode="auto">
              <a:xfrm>
                <a:off x="3581890" y="3570244"/>
                <a:ext cx="3006334" cy="447699"/>
              </a:xfrm>
              <a:prstGeom prst="rect">
                <a:avLst/>
              </a:prstGeom>
              <a:blipFill>
                <a:blip r:embed="rId15"/>
                <a:stretch>
                  <a:fillRect t="-2778" b="-5556"/>
                </a:stretch>
              </a:blipFill>
              <a:ln w="9525">
                <a:noFill/>
                <a:round/>
                <a:headEnd/>
                <a:tailEnd/>
              </a:ln>
            </p:spPr>
            <p:txBody>
              <a:bodyPr/>
              <a:lstStyle/>
              <a:p>
                <a:r>
                  <a:rPr lang="en-US">
                    <a:noFill/>
                  </a:rPr>
                  <a:t> </a:t>
                </a:r>
              </a:p>
            </p:txBody>
          </p:sp>
        </mc:Fallback>
      </mc:AlternateContent>
    </p:spTree>
    <p:extLst>
      <p:ext uri="{BB962C8B-B14F-4D97-AF65-F5344CB8AC3E}">
        <p14:creationId xmlns:p14="http://schemas.microsoft.com/office/powerpoint/2010/main" val="109502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9EACD-9B48-A445-B18E-0178426DD99F}"/>
              </a:ext>
            </a:extLst>
          </p:cNvPr>
          <p:cNvSpPr>
            <a:spLocks noGrp="1"/>
          </p:cNvSpPr>
          <p:nvPr>
            <p:ph type="title"/>
          </p:nvPr>
        </p:nvSpPr>
        <p:spPr/>
        <p:txBody>
          <a:bodyPr/>
          <a:lstStyle/>
          <a:p>
            <a:r>
              <a:rPr lang="en-US" dirty="0"/>
              <a:t>Going multi-dimensional</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03927C7-62D9-1D4F-8AE3-4BEAFB4A40BB}"/>
                  </a:ext>
                </a:extLst>
              </p:cNvPr>
              <p:cNvSpPr>
                <a:spLocks noGrp="1"/>
              </p:cNvSpPr>
              <p:nvPr>
                <p:ph idx="1"/>
              </p:nvPr>
            </p:nvSpPr>
            <p:spPr/>
            <p:txBody>
              <a:bodyPr/>
              <a:lstStyle/>
              <a:p>
                <a:pPr>
                  <a:buFont typeface="Arial" panose="020B0604020202020204" pitchFamily="34" charset="0"/>
                  <a:buChar char="•"/>
                </a:pPr>
                <a:r>
                  <a:rPr lang="en-US" b="1" dirty="0">
                    <a:solidFill>
                      <a:schemeClr val="accent6"/>
                    </a:solidFill>
                    <a:latin typeface="Cambria Math" panose="02040503050406030204" pitchFamily="18" charset="0"/>
                  </a:rPr>
                  <a:t>x</a:t>
                </a:r>
                <a:r>
                  <a:rPr lang="en-US" dirty="0"/>
                  <a:t> and </a:t>
                </a:r>
                <a:r>
                  <a:rPr lang="en-US" b="1" dirty="0">
                    <a:solidFill>
                      <a:schemeClr val="accent6"/>
                    </a:solidFill>
                    <a:latin typeface="Cambria Math" panose="02040503050406030204" pitchFamily="18" charset="0"/>
                  </a:rPr>
                  <a:t>y</a:t>
                </a:r>
                <a:r>
                  <a:rPr lang="en-US" dirty="0"/>
                  <a:t> are vectors, several weight matrices </a:t>
                </a:r>
                <a:r>
                  <a:rPr lang="en-US" b="1" dirty="0">
                    <a:solidFill>
                      <a:schemeClr val="accent6"/>
                    </a:solidFill>
                    <a:latin typeface="Cambria Math" panose="02040503050406030204" pitchFamily="18" charset="0"/>
                  </a:rPr>
                  <a:t>W. </a:t>
                </a:r>
                <a:endParaRPr lang="en-US" dirty="0"/>
              </a:p>
              <a:p>
                <a:pPr>
                  <a:buFont typeface="Arial" panose="020B0604020202020204" pitchFamily="34" charset="0"/>
                  <a:buChar char="•"/>
                </a:pPr>
                <a:r>
                  <a:rPr lang="en-US" dirty="0"/>
                  <a:t>Instead of the derivative, we calculate the gradient</a:t>
                </a:r>
                <a:br>
                  <a:rPr lang="en-US" dirty="0"/>
                </a:br>
                <a:r>
                  <a:rPr lang="en-US" dirty="0">
                    <a:sym typeface="Wingdings" pitchFamily="2" charset="2"/>
                  </a:rPr>
                  <a:t> vector of partial derivatives</a:t>
                </a:r>
              </a:p>
              <a:p>
                <a:pPr>
                  <a:buFont typeface="Arial" panose="020B0604020202020204" pitchFamily="34" charset="0"/>
                  <a:buChar char="•"/>
                </a:pPr>
                <a14:m>
                  <m:oMath xmlns:m="http://schemas.openxmlformats.org/officeDocument/2006/math">
                    <m:r>
                      <a:rPr lang="de-DE" b="1" i="0">
                        <a:solidFill>
                          <a:schemeClr val="accent6"/>
                        </a:solidFill>
                        <a:latin typeface="Cambria Math" panose="02040503050406030204" pitchFamily="18" charset="0"/>
                        <a:ea typeface="Cambria Math" panose="02040503050406030204" pitchFamily="18" charset="0"/>
                      </a:rPr>
                      <m:t>∆ </m:t>
                    </m:r>
                    <m:r>
                      <a:rPr lang="de-DE" b="1" i="0">
                        <a:solidFill>
                          <a:schemeClr val="accent6"/>
                        </a:solidFill>
                        <a:latin typeface="Cambria Math" panose="02040503050406030204" pitchFamily="18" charset="0"/>
                        <a:ea typeface="Cambria Math" panose="02040503050406030204" pitchFamily="18" charset="0"/>
                      </a:rPr>
                      <m:t>𝐰𝐢𝐣</m:t>
                    </m:r>
                    <m:r>
                      <a:rPr lang="de-DE" b="1" i="0">
                        <a:solidFill>
                          <a:schemeClr val="accent6"/>
                        </a:solidFill>
                        <a:latin typeface="Cambria Math" panose="02040503050406030204" pitchFamily="18" charset="0"/>
                        <a:ea typeface="Cambria Math" panose="02040503050406030204" pitchFamily="18" charset="0"/>
                      </a:rPr>
                      <m:t>=− </m:t>
                    </m:r>
                    <m:r>
                      <a:rPr lang="de-DE" b="1" i="0">
                        <a:solidFill>
                          <a:schemeClr val="accent6"/>
                        </a:solidFill>
                        <a:latin typeface="Cambria Math" panose="02040503050406030204" pitchFamily="18" charset="0"/>
                        <a:ea typeface="Cambria Math" panose="02040503050406030204" pitchFamily="18" charset="0"/>
                      </a:rPr>
                      <m:t>𝛂</m:t>
                    </m:r>
                    <m:r>
                      <a:rPr lang="de-DE" b="1" i="0">
                        <a:solidFill>
                          <a:schemeClr val="accent6"/>
                        </a:solidFill>
                        <a:latin typeface="Cambria Math" panose="02040503050406030204" pitchFamily="18" charset="0"/>
                        <a:ea typeface="Cambria Math" panose="02040503050406030204" pitchFamily="18" charset="0"/>
                      </a:rPr>
                      <m:t> </m:t>
                    </m:r>
                    <m:f>
                      <m:fPr>
                        <m:ctrlPr>
                          <a:rPr lang="de-DE" b="1" i="1" smtClean="0">
                            <a:solidFill>
                              <a:schemeClr val="accent6"/>
                            </a:solidFill>
                            <a:latin typeface="Cambria Math" panose="02040503050406030204" pitchFamily="18" charset="0"/>
                            <a:ea typeface="Cambria Math" panose="02040503050406030204" pitchFamily="18" charset="0"/>
                          </a:rPr>
                        </m:ctrlPr>
                      </m:fPr>
                      <m:num>
                        <m:r>
                          <a:rPr lang="de-DE" b="1" i="0" smtClean="0">
                            <a:solidFill>
                              <a:schemeClr val="accent6"/>
                            </a:solidFill>
                            <a:latin typeface="Cambria Math" panose="02040503050406030204" pitchFamily="18" charset="0"/>
                            <a:ea typeface="Cambria Math" panose="02040503050406030204" pitchFamily="18" charset="0"/>
                          </a:rPr>
                          <m:t>𝛛</m:t>
                        </m:r>
                        <m:r>
                          <a:rPr lang="de-DE" b="1" i="0" smtClean="0">
                            <a:solidFill>
                              <a:schemeClr val="accent6"/>
                            </a:solidFill>
                            <a:latin typeface="Cambria Math" panose="02040503050406030204" pitchFamily="18" charset="0"/>
                            <a:ea typeface="Cambria Math" panose="02040503050406030204" pitchFamily="18" charset="0"/>
                          </a:rPr>
                          <m:t> </m:t>
                        </m:r>
                        <m:r>
                          <a:rPr lang="de-DE" b="1" i="0" smtClean="0">
                            <a:solidFill>
                              <a:schemeClr val="accent6"/>
                            </a:solidFill>
                            <a:latin typeface="Cambria Math" panose="02040503050406030204" pitchFamily="18" charset="0"/>
                            <a:ea typeface="Cambria Math" panose="02040503050406030204" pitchFamily="18" charset="0"/>
                          </a:rPr>
                          <m:t>𝐄</m:t>
                        </m:r>
                      </m:num>
                      <m:den>
                        <m:r>
                          <a:rPr lang="de-DE" b="1" i="0">
                            <a:solidFill>
                              <a:schemeClr val="accent6"/>
                            </a:solidFill>
                            <a:latin typeface="Cambria Math" panose="02040503050406030204" pitchFamily="18" charset="0"/>
                            <a:ea typeface="Cambria Math" panose="02040503050406030204" pitchFamily="18" charset="0"/>
                          </a:rPr>
                          <m:t>𝛛</m:t>
                        </m:r>
                        <m:r>
                          <a:rPr lang="de-DE" b="1" i="0">
                            <a:solidFill>
                              <a:schemeClr val="accent6"/>
                            </a:solidFill>
                            <a:latin typeface="Cambria Math" panose="02040503050406030204" pitchFamily="18" charset="0"/>
                            <a:ea typeface="Cambria Math" panose="02040503050406030204" pitchFamily="18" charset="0"/>
                          </a:rPr>
                          <m:t>𝐰𝐢𝐣</m:t>
                        </m:r>
                      </m:den>
                    </m:f>
                  </m:oMath>
                </a14:m>
                <a:endParaRPr lang="de-DE" b="1" dirty="0">
                  <a:solidFill>
                    <a:schemeClr val="accent6"/>
                  </a:solidFill>
                </a:endParaRPr>
              </a:p>
              <a:p>
                <a:endParaRPr lang="de-DE" b="1" dirty="0">
                  <a:solidFill>
                    <a:schemeClr val="accent6"/>
                  </a:solidFill>
                </a:endParaRPr>
              </a:p>
            </p:txBody>
          </p:sp>
        </mc:Choice>
        <mc:Fallback xmlns="">
          <p:sp>
            <p:nvSpPr>
              <p:cNvPr id="3" name="Inhaltsplatzhalter 2">
                <a:extLst>
                  <a:ext uri="{FF2B5EF4-FFF2-40B4-BE49-F238E27FC236}">
                    <a16:creationId xmlns:a16="http://schemas.microsoft.com/office/drawing/2014/main" id="{303927C7-62D9-1D4F-8AE3-4BEAFB4A40BB}"/>
                  </a:ext>
                </a:extLst>
              </p:cNvPr>
              <p:cNvSpPr>
                <a:spLocks noGrp="1" noRot="1" noChangeAspect="1" noMove="1" noResize="1" noEditPoints="1" noAdjustHandles="1" noChangeArrowheads="1" noChangeShapeType="1" noTextEdit="1"/>
              </p:cNvSpPr>
              <p:nvPr>
                <p:ph idx="1"/>
              </p:nvPr>
            </p:nvSpPr>
            <p:spPr>
              <a:blipFill>
                <a:blip r:embed="rId2"/>
                <a:stretch>
                  <a:fillRect l="-734" t="-1370"/>
                </a:stretch>
              </a:blipFill>
            </p:spPr>
            <p:txBody>
              <a:bodyPr/>
              <a:lstStyle/>
              <a:p>
                <a:r>
                  <a:rPr lang="en-US">
                    <a:noFill/>
                  </a:rPr>
                  <a:t> </a:t>
                </a:r>
              </a:p>
            </p:txBody>
          </p:sp>
        </mc:Fallback>
      </mc:AlternateContent>
      <p:grpSp>
        <p:nvGrpSpPr>
          <p:cNvPr id="63" name="Gruppieren 62">
            <a:extLst>
              <a:ext uri="{FF2B5EF4-FFF2-40B4-BE49-F238E27FC236}">
                <a16:creationId xmlns:a16="http://schemas.microsoft.com/office/drawing/2014/main" id="{1A0A1573-E87C-5749-9FEF-CCBD4A0D770D}"/>
              </a:ext>
            </a:extLst>
          </p:cNvPr>
          <p:cNvGrpSpPr/>
          <p:nvPr/>
        </p:nvGrpSpPr>
        <p:grpSpPr>
          <a:xfrm>
            <a:off x="1979712" y="4293096"/>
            <a:ext cx="5321113" cy="1912361"/>
            <a:chOff x="835063" y="3221274"/>
            <a:chExt cx="6768330" cy="3200207"/>
          </a:xfrm>
        </p:grpSpPr>
        <mc:AlternateContent xmlns:mc="http://schemas.openxmlformats.org/markup-compatibility/2006" xmlns:a14="http://schemas.microsoft.com/office/drawing/2010/main">
          <mc:Choice Requires="a14">
            <p:sp>
              <p:nvSpPr>
                <p:cNvPr id="4" name="Ellipse 31">
                  <a:extLst>
                    <a:ext uri="{FF2B5EF4-FFF2-40B4-BE49-F238E27FC236}">
                      <a16:creationId xmlns:a16="http://schemas.microsoft.com/office/drawing/2014/main" id="{AC569C02-C68A-4948-9FF0-837AA1561678}"/>
                    </a:ext>
                  </a:extLst>
                </p:cNvPr>
                <p:cNvSpPr/>
                <p:nvPr/>
              </p:nvSpPr>
              <p:spPr>
                <a:xfrm>
                  <a:off x="3527462" y="5269353"/>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200" b="0" i="1" smtClean="0">
                                <a:solidFill>
                                  <a:srgbClr val="FFC000"/>
                                </a:solidFill>
                                <a:latin typeface="Cambria Math" panose="02040503050406030204" pitchFamily="18" charset="0"/>
                              </a:rPr>
                            </m:ctrlPr>
                          </m:sSubPr>
                          <m:e>
                            <m:r>
                              <a:rPr lang="de-DE" sz="1200" b="0" i="0" smtClean="0">
                                <a:solidFill>
                                  <a:srgbClr val="FFC000"/>
                                </a:solidFill>
                                <a:latin typeface="Cambria Math"/>
                              </a:rPr>
                              <m:t> </m:t>
                            </m:r>
                            <m:r>
                              <m:rPr>
                                <m:sty m:val="p"/>
                              </m:rPr>
                              <a:rPr lang="de-DE" sz="1200" b="0" i="0" smtClean="0">
                                <a:solidFill>
                                  <a:srgbClr val="FFC000"/>
                                </a:solidFill>
                                <a:latin typeface="Cambria Math"/>
                              </a:rPr>
                              <m:t>σ</m:t>
                            </m:r>
                          </m:e>
                          <m:sub>
                            <m:r>
                              <a:rPr lang="de-DE" sz="1200" b="0" i="0" smtClean="0">
                                <a:solidFill>
                                  <a:srgbClr val="FFC000"/>
                                </a:solidFill>
                                <a:latin typeface="Cambria Math"/>
                              </a:rPr>
                              <m:t> </m:t>
                            </m:r>
                          </m:sub>
                        </m:sSub>
                      </m:oMath>
                    </m:oMathPara>
                  </a14:m>
                  <a:endParaRPr lang="de-DE" sz="1200" dirty="0">
                    <a:solidFill>
                      <a:srgbClr val="FFC000"/>
                    </a:solidFill>
                  </a:endParaRPr>
                </a:p>
              </p:txBody>
            </p:sp>
          </mc:Choice>
          <mc:Fallback xmlns="">
            <p:sp>
              <p:nvSpPr>
                <p:cNvPr id="4" name="Ellipse 31">
                  <a:extLst>
                    <a:ext uri="{FF2B5EF4-FFF2-40B4-BE49-F238E27FC236}">
                      <a16:creationId xmlns:a16="http://schemas.microsoft.com/office/drawing/2014/main" xmlns="" xmlns:a14="http://schemas.microsoft.com/office/drawing/2010/main" id="{AC569C02-C68A-4948-9FF0-837AA1561678}"/>
                    </a:ext>
                  </a:extLst>
                </p:cNvPr>
                <p:cNvSpPr>
                  <a:spLocks noRot="1" noChangeAspect="1" noMove="1" noResize="1" noEditPoints="1" noAdjustHandles="1" noChangeArrowheads="1" noChangeShapeType="1" noTextEdit="1"/>
                </p:cNvSpPr>
                <p:nvPr/>
              </p:nvSpPr>
              <p:spPr>
                <a:xfrm>
                  <a:off x="3527462" y="5269353"/>
                  <a:ext cx="504056" cy="432048"/>
                </a:xfrm>
                <a:prstGeom prst="ellipse">
                  <a:avLst/>
                </a:prstGeom>
                <a:blipFill>
                  <a:blip r:embed="rId3"/>
                  <a:stretch>
                    <a:fillRect b="-909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llipse 29">
                  <a:extLst>
                    <a:ext uri="{FF2B5EF4-FFF2-40B4-BE49-F238E27FC236}">
                      <a16:creationId xmlns:a16="http://schemas.microsoft.com/office/drawing/2014/main" id="{F089C710-12F9-C04F-822E-F6A3B65A8FC2}"/>
                    </a:ext>
                  </a:extLst>
                </p:cNvPr>
                <p:cNvSpPr/>
                <p:nvPr/>
              </p:nvSpPr>
              <p:spPr>
                <a:xfrm>
                  <a:off x="3527462" y="4405257"/>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200" b="0" i="1" smtClean="0">
                                <a:solidFill>
                                  <a:srgbClr val="FFC000"/>
                                </a:solidFill>
                                <a:latin typeface="Cambria Math" panose="02040503050406030204" pitchFamily="18" charset="0"/>
                              </a:rPr>
                            </m:ctrlPr>
                          </m:sSubPr>
                          <m:e>
                            <m:r>
                              <a:rPr lang="de-DE" sz="1200" b="0" i="0" smtClean="0">
                                <a:solidFill>
                                  <a:srgbClr val="FFC000"/>
                                </a:solidFill>
                                <a:latin typeface="Cambria Math"/>
                              </a:rPr>
                              <m:t> </m:t>
                            </m:r>
                            <m:r>
                              <m:rPr>
                                <m:sty m:val="p"/>
                              </m:rPr>
                              <a:rPr lang="de-DE" sz="1200" b="0" i="0" smtClean="0">
                                <a:solidFill>
                                  <a:srgbClr val="FFC000"/>
                                </a:solidFill>
                                <a:latin typeface="Cambria Math"/>
                              </a:rPr>
                              <m:t>σ</m:t>
                            </m:r>
                          </m:e>
                          <m:sub>
                            <m:r>
                              <a:rPr lang="de-DE" sz="1200" b="0" i="0" smtClean="0">
                                <a:solidFill>
                                  <a:srgbClr val="FFC000"/>
                                </a:solidFill>
                                <a:latin typeface="Cambria Math"/>
                              </a:rPr>
                              <m:t> </m:t>
                            </m:r>
                          </m:sub>
                        </m:sSub>
                      </m:oMath>
                    </m:oMathPara>
                  </a14:m>
                  <a:endParaRPr lang="de-DE" sz="1200" dirty="0">
                    <a:solidFill>
                      <a:srgbClr val="FFC000"/>
                    </a:solidFill>
                  </a:endParaRPr>
                </a:p>
              </p:txBody>
            </p:sp>
          </mc:Choice>
          <mc:Fallback xmlns="">
            <p:sp>
              <p:nvSpPr>
                <p:cNvPr id="5" name="Ellipse 29">
                  <a:extLst>
                    <a:ext uri="{FF2B5EF4-FFF2-40B4-BE49-F238E27FC236}">
                      <a16:creationId xmlns:a16="http://schemas.microsoft.com/office/drawing/2014/main" xmlns="" xmlns:a14="http://schemas.microsoft.com/office/drawing/2010/main" id="{F089C710-12F9-C04F-822E-F6A3B65A8FC2}"/>
                    </a:ext>
                  </a:extLst>
                </p:cNvPr>
                <p:cNvSpPr>
                  <a:spLocks noRot="1" noChangeAspect="1" noMove="1" noResize="1" noEditPoints="1" noAdjustHandles="1" noChangeArrowheads="1" noChangeShapeType="1" noTextEdit="1"/>
                </p:cNvSpPr>
                <p:nvPr/>
              </p:nvSpPr>
              <p:spPr>
                <a:xfrm>
                  <a:off x="3527462" y="4405257"/>
                  <a:ext cx="504056" cy="432048"/>
                </a:xfrm>
                <a:prstGeom prst="ellipse">
                  <a:avLst/>
                </a:prstGeom>
                <a:blipFill>
                  <a:blip r:embed="rId4"/>
                  <a:stretch>
                    <a:fillRect b="-14286"/>
                  </a:stretch>
                </a:blipFill>
                <a:ln>
                  <a:noFill/>
                </a:ln>
              </p:spPr>
              <p:txBody>
                <a:bodyPr/>
                <a:lstStyle/>
                <a:p>
                  <a:r>
                    <a:rPr lang="en-US">
                      <a:noFill/>
                    </a:rPr>
                    <a:t> </a:t>
                  </a:r>
                </a:p>
              </p:txBody>
            </p:sp>
          </mc:Fallback>
        </mc:AlternateContent>
        <p:sp>
          <p:nvSpPr>
            <p:cNvPr id="6" name="Ellipse 3">
              <a:extLst>
                <a:ext uri="{FF2B5EF4-FFF2-40B4-BE49-F238E27FC236}">
                  <a16:creationId xmlns:a16="http://schemas.microsoft.com/office/drawing/2014/main" id="{6099F9D9-9E8B-DE4A-995B-43596549DEF3}"/>
                </a:ext>
              </a:extLst>
            </p:cNvPr>
            <p:cNvSpPr/>
            <p:nvPr/>
          </p:nvSpPr>
          <p:spPr>
            <a:xfrm>
              <a:off x="1511238" y="3253129"/>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7" name="Ellipse 5">
              <a:extLst>
                <a:ext uri="{FF2B5EF4-FFF2-40B4-BE49-F238E27FC236}">
                  <a16:creationId xmlns:a16="http://schemas.microsoft.com/office/drawing/2014/main" id="{21AF616A-4825-E64D-A1B2-BACB1292B950}"/>
                </a:ext>
              </a:extLst>
            </p:cNvPr>
            <p:cNvSpPr/>
            <p:nvPr/>
          </p:nvSpPr>
          <p:spPr>
            <a:xfrm>
              <a:off x="1511238" y="3901201"/>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Ellipse 6">
              <a:extLst>
                <a:ext uri="{FF2B5EF4-FFF2-40B4-BE49-F238E27FC236}">
                  <a16:creationId xmlns:a16="http://schemas.microsoft.com/office/drawing/2014/main" id="{CDF54AA8-968A-FB4A-B894-33F206B6B6CB}"/>
                </a:ext>
              </a:extLst>
            </p:cNvPr>
            <p:cNvSpPr/>
            <p:nvPr/>
          </p:nvSpPr>
          <p:spPr>
            <a:xfrm>
              <a:off x="1511238" y="454927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9" name="Ellipse 7">
              <a:extLst>
                <a:ext uri="{FF2B5EF4-FFF2-40B4-BE49-F238E27FC236}">
                  <a16:creationId xmlns:a16="http://schemas.microsoft.com/office/drawing/2014/main" id="{BC6E9EDF-CF14-A546-AFB4-D5C227C20BEF}"/>
                </a:ext>
              </a:extLst>
            </p:cNvPr>
            <p:cNvSpPr/>
            <p:nvPr/>
          </p:nvSpPr>
          <p:spPr>
            <a:xfrm>
              <a:off x="1511238" y="526935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0" name="Ellipse 8">
              <a:extLst>
                <a:ext uri="{FF2B5EF4-FFF2-40B4-BE49-F238E27FC236}">
                  <a16:creationId xmlns:a16="http://schemas.microsoft.com/office/drawing/2014/main" id="{14508F4A-B295-DE4D-8E20-D7DD24BDC3B1}"/>
                </a:ext>
              </a:extLst>
            </p:cNvPr>
            <p:cNvSpPr/>
            <p:nvPr/>
          </p:nvSpPr>
          <p:spPr>
            <a:xfrm>
              <a:off x="1511238" y="5989433"/>
              <a:ext cx="504056"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mc:AlternateContent xmlns:mc="http://schemas.openxmlformats.org/markup-compatibility/2006" xmlns:a14="http://schemas.microsoft.com/office/drawing/2010/main">
          <mc:Choice Requires="a14">
            <p:sp>
              <p:nvSpPr>
                <p:cNvPr id="11" name="Ellipse 9">
                  <a:extLst>
                    <a:ext uri="{FF2B5EF4-FFF2-40B4-BE49-F238E27FC236}">
                      <a16:creationId xmlns:a16="http://schemas.microsoft.com/office/drawing/2014/main" id="{53672F75-4CC1-0A45-86D9-A044639B8C80}"/>
                    </a:ext>
                  </a:extLst>
                </p:cNvPr>
                <p:cNvSpPr/>
                <p:nvPr/>
              </p:nvSpPr>
              <p:spPr>
                <a:xfrm>
                  <a:off x="3527462" y="3613169"/>
                  <a:ext cx="504056"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200" b="0" i="1" smtClean="0">
                                <a:solidFill>
                                  <a:srgbClr val="FFC000"/>
                                </a:solidFill>
                                <a:latin typeface="Cambria Math" panose="02040503050406030204" pitchFamily="18" charset="0"/>
                              </a:rPr>
                            </m:ctrlPr>
                          </m:sSubPr>
                          <m:e>
                            <m:r>
                              <a:rPr lang="de-DE" sz="1200" b="0" i="0" smtClean="0">
                                <a:solidFill>
                                  <a:srgbClr val="FFC000"/>
                                </a:solidFill>
                                <a:latin typeface="Cambria Math"/>
                              </a:rPr>
                              <m:t> </m:t>
                            </m:r>
                            <m:r>
                              <m:rPr>
                                <m:sty m:val="p"/>
                              </m:rPr>
                              <a:rPr lang="de-DE" sz="1200" b="0" i="0" smtClean="0">
                                <a:solidFill>
                                  <a:srgbClr val="FFC000"/>
                                </a:solidFill>
                                <a:latin typeface="Cambria Math"/>
                              </a:rPr>
                              <m:t>σ</m:t>
                            </m:r>
                          </m:e>
                          <m:sub>
                            <m:r>
                              <a:rPr lang="de-DE" sz="1200" b="0" i="0" smtClean="0">
                                <a:solidFill>
                                  <a:srgbClr val="FFC000"/>
                                </a:solidFill>
                                <a:latin typeface="Cambria Math"/>
                              </a:rPr>
                              <m:t> </m:t>
                            </m:r>
                          </m:sub>
                        </m:sSub>
                      </m:oMath>
                    </m:oMathPara>
                  </a14:m>
                  <a:endParaRPr lang="de-DE" sz="1200" dirty="0">
                    <a:solidFill>
                      <a:srgbClr val="FFC000"/>
                    </a:solidFill>
                  </a:endParaRPr>
                </a:p>
              </p:txBody>
            </p:sp>
          </mc:Choice>
          <mc:Fallback xmlns="">
            <p:sp>
              <p:nvSpPr>
                <p:cNvPr id="11" name="Ellipse 9">
                  <a:extLst>
                    <a:ext uri="{FF2B5EF4-FFF2-40B4-BE49-F238E27FC236}">
                      <a16:creationId xmlns:a16="http://schemas.microsoft.com/office/drawing/2014/main" xmlns="" xmlns:a14="http://schemas.microsoft.com/office/drawing/2010/main" id="{53672F75-4CC1-0A45-86D9-A044639B8C80}"/>
                    </a:ext>
                  </a:extLst>
                </p:cNvPr>
                <p:cNvSpPr>
                  <a:spLocks noRot="1" noChangeAspect="1" noMove="1" noResize="1" noEditPoints="1" noAdjustHandles="1" noChangeArrowheads="1" noChangeShapeType="1" noTextEdit="1"/>
                </p:cNvSpPr>
                <p:nvPr/>
              </p:nvSpPr>
              <p:spPr>
                <a:xfrm>
                  <a:off x="3527462" y="3613169"/>
                  <a:ext cx="504056" cy="432048"/>
                </a:xfrm>
                <a:prstGeom prst="ellipse">
                  <a:avLst/>
                </a:prstGeom>
                <a:blipFill>
                  <a:blip r:embed="rId3"/>
                  <a:stretch>
                    <a:fillRect b="-9091"/>
                  </a:stretch>
                </a:blipFill>
                <a:ln>
                  <a:noFill/>
                </a:ln>
              </p:spPr>
              <p:txBody>
                <a:bodyPr/>
                <a:lstStyle/>
                <a:p>
                  <a:r>
                    <a:rPr lang="en-US">
                      <a:noFill/>
                    </a:rPr>
                    <a:t> </a:t>
                  </a:r>
                </a:p>
              </p:txBody>
            </p:sp>
          </mc:Fallback>
        </mc:AlternateContent>
        <p:cxnSp>
          <p:nvCxnSpPr>
            <p:cNvPr id="12" name="Gerade Verbindung mit Pfeil 11">
              <a:extLst>
                <a:ext uri="{FF2B5EF4-FFF2-40B4-BE49-F238E27FC236}">
                  <a16:creationId xmlns:a16="http://schemas.microsoft.com/office/drawing/2014/main" id="{6C5D23E2-627D-D046-9374-C8E5BA5BC011}"/>
                </a:ext>
              </a:extLst>
            </p:cNvPr>
            <p:cNvCxnSpPr>
              <a:stCxn id="6" idx="6"/>
            </p:cNvCxnSpPr>
            <p:nvPr/>
          </p:nvCxnSpPr>
          <p:spPr>
            <a:xfrm>
              <a:off x="2015294" y="3469153"/>
              <a:ext cx="1512168" cy="360040"/>
            </a:xfrm>
            <a:prstGeom prst="straightConnector1">
              <a:avLst/>
            </a:prstGeom>
            <a:ln w="38100">
              <a:solidFill>
                <a:schemeClr val="bg1">
                  <a:lumMod val="85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F6F371CE-954E-B343-B575-BDDD88336B59}"/>
                </a:ext>
              </a:extLst>
            </p:cNvPr>
            <p:cNvCxnSpPr>
              <a:stCxn id="7" idx="6"/>
            </p:cNvCxnSpPr>
            <p:nvPr/>
          </p:nvCxnSpPr>
          <p:spPr>
            <a:xfrm flipV="1">
              <a:off x="2015294" y="3829193"/>
              <a:ext cx="1512168" cy="28803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B0A62471-AC8B-7146-91F4-41F24442F32D}"/>
                </a:ext>
              </a:extLst>
            </p:cNvPr>
            <p:cNvCxnSpPr>
              <a:stCxn id="8" idx="6"/>
            </p:cNvCxnSpPr>
            <p:nvPr/>
          </p:nvCxnSpPr>
          <p:spPr>
            <a:xfrm flipV="1">
              <a:off x="2015294" y="3829193"/>
              <a:ext cx="1512168" cy="93610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943D73E2-2B4F-0C4D-8139-18357DBA2FAC}"/>
                </a:ext>
              </a:extLst>
            </p:cNvPr>
            <p:cNvCxnSpPr>
              <a:stCxn id="9" idx="6"/>
              <a:endCxn id="11" idx="2"/>
            </p:cNvCxnSpPr>
            <p:nvPr/>
          </p:nvCxnSpPr>
          <p:spPr>
            <a:xfrm flipV="1">
              <a:off x="2015294" y="3829193"/>
              <a:ext cx="1512168" cy="165618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27FC39C7-057D-9141-A444-ABC1175E4D5F}"/>
                </a:ext>
              </a:extLst>
            </p:cNvPr>
            <p:cNvCxnSpPr>
              <a:stCxn id="10" idx="6"/>
              <a:endCxn id="11" idx="2"/>
            </p:cNvCxnSpPr>
            <p:nvPr/>
          </p:nvCxnSpPr>
          <p:spPr>
            <a:xfrm flipV="1">
              <a:off x="2015294" y="3829193"/>
              <a:ext cx="1512168" cy="237626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351009C4-7B4C-5D4C-A18C-738A6FAE98ED}"/>
                </a:ext>
              </a:extLst>
            </p:cNvPr>
            <p:cNvCxnSpPr>
              <a:cxnSpLocks/>
              <a:stCxn id="6" idx="6"/>
            </p:cNvCxnSpPr>
            <p:nvPr/>
          </p:nvCxnSpPr>
          <p:spPr>
            <a:xfrm>
              <a:off x="2015294" y="3469153"/>
              <a:ext cx="1512168" cy="1152128"/>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BB12C99B-825C-9A4B-9A34-AF001E34AC80}"/>
                </a:ext>
              </a:extLst>
            </p:cNvPr>
            <p:cNvCxnSpPr>
              <a:cxnSpLocks/>
            </p:cNvCxnSpPr>
            <p:nvPr/>
          </p:nvCxnSpPr>
          <p:spPr>
            <a:xfrm>
              <a:off x="2015294" y="3469153"/>
              <a:ext cx="1512168" cy="20162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83FC6E10-DC71-1C40-ABA3-FAE797391A2D}"/>
                </a:ext>
              </a:extLst>
            </p:cNvPr>
            <p:cNvCxnSpPr>
              <a:cxnSpLocks/>
              <a:stCxn id="7" idx="6"/>
            </p:cNvCxnSpPr>
            <p:nvPr/>
          </p:nvCxnSpPr>
          <p:spPr>
            <a:xfrm>
              <a:off x="2015294" y="4117225"/>
              <a:ext cx="1512168" cy="50405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40E2DD5B-05EE-4F4F-B52B-375440081567}"/>
                </a:ext>
              </a:extLst>
            </p:cNvPr>
            <p:cNvCxnSpPr>
              <a:cxnSpLocks/>
              <a:stCxn id="8" idx="6"/>
            </p:cNvCxnSpPr>
            <p:nvPr/>
          </p:nvCxnSpPr>
          <p:spPr>
            <a:xfrm flipV="1">
              <a:off x="2015294" y="4621281"/>
              <a:ext cx="1512168" cy="14401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84EF04D0-1BF5-4043-A49E-E05F55E8E59E}"/>
                </a:ext>
              </a:extLst>
            </p:cNvPr>
            <p:cNvCxnSpPr>
              <a:cxnSpLocks/>
              <a:stCxn id="8" idx="6"/>
            </p:cNvCxnSpPr>
            <p:nvPr/>
          </p:nvCxnSpPr>
          <p:spPr>
            <a:xfrm>
              <a:off x="2015294" y="4765297"/>
              <a:ext cx="1512168" cy="72008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887EF254-3840-A040-96C9-424FAAEF5C68}"/>
                </a:ext>
              </a:extLst>
            </p:cNvPr>
            <p:cNvCxnSpPr>
              <a:cxnSpLocks/>
              <a:stCxn id="9" idx="6"/>
            </p:cNvCxnSpPr>
            <p:nvPr/>
          </p:nvCxnSpPr>
          <p:spPr>
            <a:xfrm flipV="1">
              <a:off x="2015294" y="4621281"/>
              <a:ext cx="1512168" cy="86409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F7AA39C-4B28-0F4A-8276-1463229D4F23}"/>
                </a:ext>
              </a:extLst>
            </p:cNvPr>
            <p:cNvCxnSpPr>
              <a:cxnSpLocks/>
              <a:stCxn id="9" idx="6"/>
            </p:cNvCxnSpPr>
            <p:nvPr/>
          </p:nvCxnSpPr>
          <p:spPr>
            <a:xfrm>
              <a:off x="2015294" y="5485377"/>
              <a:ext cx="1512168" cy="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4FE16553-C300-D844-A3F5-810F4081438A}"/>
                </a:ext>
              </a:extLst>
            </p:cNvPr>
            <p:cNvCxnSpPr>
              <a:cxnSpLocks/>
              <a:stCxn id="10" idx="6"/>
            </p:cNvCxnSpPr>
            <p:nvPr/>
          </p:nvCxnSpPr>
          <p:spPr>
            <a:xfrm flipV="1">
              <a:off x="2015294" y="4621281"/>
              <a:ext cx="1512168" cy="158417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7B5D621A-8907-B443-B715-A0DC7EB581C9}"/>
                </a:ext>
              </a:extLst>
            </p:cNvPr>
            <p:cNvCxnSpPr>
              <a:cxnSpLocks/>
              <a:stCxn id="10" idx="6"/>
            </p:cNvCxnSpPr>
            <p:nvPr/>
          </p:nvCxnSpPr>
          <p:spPr>
            <a:xfrm flipV="1">
              <a:off x="2015294" y="5485377"/>
              <a:ext cx="1512168" cy="72008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 Box 2">
                  <a:extLst>
                    <a:ext uri="{FF2B5EF4-FFF2-40B4-BE49-F238E27FC236}">
                      <a16:creationId xmlns:a16="http://schemas.microsoft.com/office/drawing/2014/main" id="{2469FC8F-2C31-8F4D-9A80-00DDDD9CF92F}"/>
                    </a:ext>
                  </a:extLst>
                </p:cNvPr>
                <p:cNvSpPr txBox="1">
                  <a:spLocks noChangeArrowheads="1"/>
                </p:cNvSpPr>
                <p:nvPr/>
              </p:nvSpPr>
              <p:spPr bwMode="auto">
                <a:xfrm>
                  <a:off x="835063" y="4399012"/>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1400" b="1" i="1" smtClean="0">
                            <a:solidFill>
                              <a:prstClr val="black"/>
                            </a:solidFill>
                            <a:latin typeface="Cambria Math"/>
                            <a:cs typeface="Calibri" panose="020F0502020204030204" pitchFamily="34" charset="0"/>
                          </a:rPr>
                          <m:t>𝒙</m:t>
                        </m:r>
                      </m:oMath>
                    </m:oMathPara>
                  </a14:m>
                  <a:endParaRPr lang="en-US" sz="1400" b="1" dirty="0">
                    <a:solidFill>
                      <a:prstClr val="black"/>
                    </a:solidFill>
                    <a:latin typeface="Calibri" panose="020F0502020204030204" pitchFamily="34" charset="0"/>
                    <a:cs typeface="Calibri" panose="020F0502020204030204" pitchFamily="34" charset="0"/>
                  </a:endParaRPr>
                </a:p>
              </p:txBody>
            </p:sp>
          </mc:Choice>
          <mc:Fallback xmlns="">
            <p:sp>
              <p:nvSpPr>
                <p:cNvPr id="26" name="Text Box 2">
                  <a:extLst>
                    <a:ext uri="{FF2B5EF4-FFF2-40B4-BE49-F238E27FC236}">
                      <a16:creationId xmlns:a16="http://schemas.microsoft.com/office/drawing/2014/main" xmlns="" xmlns:a14="http://schemas.microsoft.com/office/drawing/2010/main" id="{2469FC8F-2C31-8F4D-9A80-00DDDD9CF92F}"/>
                    </a:ext>
                  </a:extLst>
                </p:cNvPr>
                <p:cNvSpPr txBox="1">
                  <a:spLocks noRot="1" noChangeAspect="1" noMove="1" noResize="1" noEditPoints="1" noAdjustHandles="1" noChangeArrowheads="1" noChangeShapeType="1" noTextEdit="1"/>
                </p:cNvSpPr>
                <p:nvPr/>
              </p:nvSpPr>
              <p:spPr bwMode="auto">
                <a:xfrm>
                  <a:off x="835063" y="4399012"/>
                  <a:ext cx="647650" cy="965182"/>
                </a:xfrm>
                <a:prstGeom prst="rect">
                  <a:avLst/>
                </a:prstGeom>
                <a:blipFill>
                  <a:blip r:embed="rId5"/>
                  <a:stretch>
                    <a:fillRect/>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2">
                  <a:extLst>
                    <a:ext uri="{FF2B5EF4-FFF2-40B4-BE49-F238E27FC236}">
                      <a16:creationId xmlns:a16="http://schemas.microsoft.com/office/drawing/2014/main" id="{56621548-C899-AB4F-88E2-84C0BA4D8831}"/>
                    </a:ext>
                  </a:extLst>
                </p:cNvPr>
                <p:cNvSpPr txBox="1">
                  <a:spLocks noChangeArrowheads="1"/>
                </p:cNvSpPr>
                <p:nvPr/>
              </p:nvSpPr>
              <p:spPr bwMode="auto">
                <a:xfrm>
                  <a:off x="2519772" y="4376179"/>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b="1" i="1" smtClean="0">
                                <a:solidFill>
                                  <a:prstClr val="black"/>
                                </a:solidFill>
                                <a:latin typeface="Cambria Math" panose="02040503050406030204" pitchFamily="18" charset="0"/>
                                <a:cs typeface="Calibri" panose="020F0502020204030204" pitchFamily="34" charset="0"/>
                              </a:rPr>
                            </m:ctrlPr>
                          </m:sSupPr>
                          <m:e>
                            <m:r>
                              <a:rPr lang="de-DE" b="1" i="0" smtClean="0">
                                <a:solidFill>
                                  <a:prstClr val="black"/>
                                </a:solidFill>
                                <a:latin typeface="Cambria Math"/>
                                <a:cs typeface="Calibri" panose="020F0502020204030204" pitchFamily="34" charset="0"/>
                              </a:rPr>
                              <m:t>𝐖</m:t>
                            </m:r>
                          </m:e>
                          <m:sup>
                            <m:r>
                              <a:rPr lang="de-DE" b="1" i="0" smtClean="0">
                                <a:solidFill>
                                  <a:prstClr val="black"/>
                                </a:solidFill>
                                <a:latin typeface="Cambria Math"/>
                                <a:cs typeface="Calibri" panose="020F0502020204030204" pitchFamily="34" charset="0"/>
                              </a:rPr>
                              <m:t>(</m:t>
                            </m:r>
                            <m:r>
                              <a:rPr lang="de-DE" b="1" i="0" smtClean="0">
                                <a:solidFill>
                                  <a:prstClr val="black"/>
                                </a:solidFill>
                                <a:latin typeface="Cambria Math"/>
                                <a:cs typeface="Calibri" panose="020F0502020204030204" pitchFamily="34" charset="0"/>
                              </a:rPr>
                              <m:t>𝟏</m:t>
                            </m:r>
                            <m:r>
                              <a:rPr lang="de-DE" b="1" i="0" smtClean="0">
                                <a:solidFill>
                                  <a:prstClr val="black"/>
                                </a:solidFill>
                                <a:latin typeface="Cambria Math"/>
                                <a:cs typeface="Calibri" panose="020F0502020204030204" pitchFamily="34" charset="0"/>
                              </a:rPr>
                              <m:t>)</m:t>
                            </m:r>
                          </m:sup>
                        </m:sSup>
                      </m:oMath>
                    </m:oMathPara>
                  </a14:m>
                  <a:endParaRPr lang="de-DE"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r>
                          <a:rPr lang="de-DE" sz="900" b="1" i="0" smtClean="0">
                            <a:solidFill>
                              <a:prstClr val="black"/>
                            </a:solidFill>
                            <a:latin typeface="Cambria Math"/>
                            <a:cs typeface="Calibri" panose="020F0502020204030204" pitchFamily="34" charset="0"/>
                          </a:rPr>
                          <m:t>𝐧</m:t>
                        </m:r>
                        <m:r>
                          <a:rPr lang="de-DE" sz="900" b="1" i="0" smtClean="0">
                            <a:solidFill>
                              <a:prstClr val="black"/>
                            </a:solidFill>
                            <a:latin typeface="Cambria Math"/>
                            <a:cs typeface="Calibri" panose="020F0502020204030204" pitchFamily="34" charset="0"/>
                          </a:rPr>
                          <m:t>×</m:t>
                        </m:r>
                        <m:sSub>
                          <m:sSubPr>
                            <m:ctrlPr>
                              <a:rPr lang="de-DE" sz="900" b="1" i="1" smtClean="0">
                                <a:solidFill>
                                  <a:prstClr val="black"/>
                                </a:solidFill>
                                <a:latin typeface="Cambria Math" panose="02040503050406030204" pitchFamily="18" charset="0"/>
                                <a:cs typeface="Calibri" panose="020F0502020204030204" pitchFamily="34" charset="0"/>
                              </a:rPr>
                            </m:ctrlPr>
                          </m:sSubPr>
                          <m:e>
                            <m:r>
                              <a:rPr lang="de-DE" sz="900" b="1" i="0" smtClean="0">
                                <a:solidFill>
                                  <a:prstClr val="black"/>
                                </a:solidFill>
                                <a:latin typeface="Cambria Math"/>
                                <a:cs typeface="Calibri" panose="020F0502020204030204" pitchFamily="34" charset="0"/>
                              </a:rPr>
                              <m:t>𝐡</m:t>
                            </m:r>
                          </m:e>
                          <m:sub>
                            <m:r>
                              <a:rPr lang="de-DE" sz="900" b="1" i="0" smtClean="0">
                                <a:solidFill>
                                  <a:prstClr val="black"/>
                                </a:solidFill>
                                <a:latin typeface="Cambria Math"/>
                                <a:cs typeface="Calibri" panose="020F0502020204030204" pitchFamily="34" charset="0"/>
                              </a:rPr>
                              <m:t>𝟏</m:t>
                            </m:r>
                          </m:sub>
                        </m:sSub>
                      </m:oMath>
                    </m:oMathPara>
                  </a14:m>
                  <a:endParaRPr lang="en-US" sz="900" b="1" dirty="0">
                    <a:solidFill>
                      <a:prstClr val="black"/>
                    </a:solidFill>
                    <a:latin typeface="Calibri" panose="020F0502020204030204" pitchFamily="34" charset="0"/>
                    <a:cs typeface="Calibri" panose="020F0502020204030204" pitchFamily="34" charset="0"/>
                  </a:endParaRPr>
                </a:p>
              </p:txBody>
            </p:sp>
          </mc:Choice>
          <mc:Fallback xmlns="">
            <p:sp>
              <p:nvSpPr>
                <p:cNvPr id="27" name="Text Box 2">
                  <a:extLst>
                    <a:ext uri="{FF2B5EF4-FFF2-40B4-BE49-F238E27FC236}">
                      <a16:creationId xmlns:a16="http://schemas.microsoft.com/office/drawing/2014/main" xmlns="" xmlns:a14="http://schemas.microsoft.com/office/drawing/2010/main" id="{56621548-C899-AB4F-88E2-84C0BA4D8831}"/>
                    </a:ext>
                  </a:extLst>
                </p:cNvPr>
                <p:cNvSpPr txBox="1">
                  <a:spLocks noRot="1" noChangeAspect="1" noMove="1" noResize="1" noEditPoints="1" noAdjustHandles="1" noChangeArrowheads="1" noChangeShapeType="1" noTextEdit="1"/>
                </p:cNvSpPr>
                <p:nvPr/>
              </p:nvSpPr>
              <p:spPr bwMode="auto">
                <a:xfrm>
                  <a:off x="2519772" y="4376179"/>
                  <a:ext cx="647650" cy="965182"/>
                </a:xfrm>
                <a:prstGeom prst="rect">
                  <a:avLst/>
                </a:prstGeom>
                <a:blipFill>
                  <a:blip r:embed="rId6"/>
                  <a:stretch>
                    <a:fillRect r="-24390"/>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Ellipse 35">
                  <a:extLst>
                    <a:ext uri="{FF2B5EF4-FFF2-40B4-BE49-F238E27FC236}">
                      <a16:creationId xmlns:a16="http://schemas.microsoft.com/office/drawing/2014/main" id="{54570234-1951-CD4E-8D9B-2DD1972668D1}"/>
                    </a:ext>
                  </a:extLst>
                </p:cNvPr>
                <p:cNvSpPr/>
                <p:nvPr/>
              </p:nvSpPr>
              <p:spPr>
                <a:xfrm>
                  <a:off x="5004048" y="3221274"/>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1200" b="0" i="1" smtClean="0">
                            <a:solidFill>
                              <a:srgbClr val="92D050"/>
                            </a:solidFill>
                            <a:latin typeface="Cambria Math"/>
                          </a:rPr>
                          <m:t>𝜏</m:t>
                        </m:r>
                      </m:oMath>
                    </m:oMathPara>
                  </a14:m>
                  <a:endParaRPr lang="de-DE" sz="1200" dirty="0">
                    <a:solidFill>
                      <a:srgbClr val="92D050"/>
                    </a:solidFill>
                  </a:endParaRPr>
                </a:p>
              </p:txBody>
            </p:sp>
          </mc:Choice>
          <mc:Fallback xmlns="">
            <p:sp>
              <p:nvSpPr>
                <p:cNvPr id="28" name="Ellipse 35">
                  <a:extLst>
                    <a:ext uri="{FF2B5EF4-FFF2-40B4-BE49-F238E27FC236}">
                      <a16:creationId xmlns:a16="http://schemas.microsoft.com/office/drawing/2014/main" xmlns="" xmlns:a14="http://schemas.microsoft.com/office/drawing/2010/main" id="{54570234-1951-CD4E-8D9B-2DD1972668D1}"/>
                    </a:ext>
                  </a:extLst>
                </p:cNvPr>
                <p:cNvSpPr>
                  <a:spLocks noRot="1" noChangeAspect="1" noMove="1" noResize="1" noEditPoints="1" noAdjustHandles="1" noChangeArrowheads="1" noChangeShapeType="1" noTextEdit="1"/>
                </p:cNvSpPr>
                <p:nvPr/>
              </p:nvSpPr>
              <p:spPr>
                <a:xfrm>
                  <a:off x="5004048" y="3221274"/>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Ellipse 37">
                  <a:extLst>
                    <a:ext uri="{FF2B5EF4-FFF2-40B4-BE49-F238E27FC236}">
                      <a16:creationId xmlns:a16="http://schemas.microsoft.com/office/drawing/2014/main" id="{45AC8CC5-D6E3-1F49-8A27-FCC4C571F78D}"/>
                    </a:ext>
                  </a:extLst>
                </p:cNvPr>
                <p:cNvSpPr/>
                <p:nvPr/>
              </p:nvSpPr>
              <p:spPr>
                <a:xfrm>
                  <a:off x="5004048" y="4085370"/>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1200" b="0" i="1" smtClean="0">
                            <a:solidFill>
                              <a:srgbClr val="92D050"/>
                            </a:solidFill>
                            <a:latin typeface="Cambria Math"/>
                          </a:rPr>
                          <m:t>𝜏</m:t>
                        </m:r>
                      </m:oMath>
                    </m:oMathPara>
                  </a14:m>
                  <a:endParaRPr lang="de-DE" sz="1200" dirty="0">
                    <a:solidFill>
                      <a:srgbClr val="92D050"/>
                    </a:solidFill>
                  </a:endParaRPr>
                </a:p>
              </p:txBody>
            </p:sp>
          </mc:Choice>
          <mc:Fallback xmlns="">
            <p:sp>
              <p:nvSpPr>
                <p:cNvPr id="29" name="Ellipse 37">
                  <a:extLst>
                    <a:ext uri="{FF2B5EF4-FFF2-40B4-BE49-F238E27FC236}">
                      <a16:creationId xmlns:a16="http://schemas.microsoft.com/office/drawing/2014/main" xmlns="" xmlns:a14="http://schemas.microsoft.com/office/drawing/2010/main" id="{45AC8CC5-D6E3-1F49-8A27-FCC4C571F78D}"/>
                    </a:ext>
                  </a:extLst>
                </p:cNvPr>
                <p:cNvSpPr>
                  <a:spLocks noRot="1" noChangeAspect="1" noMove="1" noResize="1" noEditPoints="1" noAdjustHandles="1" noChangeArrowheads="1" noChangeShapeType="1" noTextEdit="1"/>
                </p:cNvSpPr>
                <p:nvPr/>
              </p:nvSpPr>
              <p:spPr>
                <a:xfrm>
                  <a:off x="5004048" y="4085370"/>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Ellipse 39">
                  <a:extLst>
                    <a:ext uri="{FF2B5EF4-FFF2-40B4-BE49-F238E27FC236}">
                      <a16:creationId xmlns:a16="http://schemas.microsoft.com/office/drawing/2014/main" id="{B0361E4A-3AC3-F74B-ABCA-011D6A8B2C6E}"/>
                    </a:ext>
                  </a:extLst>
                </p:cNvPr>
                <p:cNvSpPr/>
                <p:nvPr/>
              </p:nvSpPr>
              <p:spPr>
                <a:xfrm>
                  <a:off x="5004048" y="4949466"/>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1200" b="0" i="1" smtClean="0">
                            <a:solidFill>
                              <a:srgbClr val="92D050"/>
                            </a:solidFill>
                            <a:latin typeface="Cambria Math"/>
                          </a:rPr>
                          <m:t>𝜏</m:t>
                        </m:r>
                      </m:oMath>
                    </m:oMathPara>
                  </a14:m>
                  <a:endParaRPr lang="de-DE" sz="1200" dirty="0">
                    <a:solidFill>
                      <a:srgbClr val="92D050"/>
                    </a:solidFill>
                  </a:endParaRPr>
                </a:p>
              </p:txBody>
            </p:sp>
          </mc:Choice>
          <mc:Fallback xmlns="">
            <p:sp>
              <p:nvSpPr>
                <p:cNvPr id="30" name="Ellipse 39">
                  <a:extLst>
                    <a:ext uri="{FF2B5EF4-FFF2-40B4-BE49-F238E27FC236}">
                      <a16:creationId xmlns:a16="http://schemas.microsoft.com/office/drawing/2014/main" xmlns="" xmlns:a14="http://schemas.microsoft.com/office/drawing/2010/main" id="{B0361E4A-3AC3-F74B-ABCA-011D6A8B2C6E}"/>
                    </a:ext>
                  </a:extLst>
                </p:cNvPr>
                <p:cNvSpPr>
                  <a:spLocks noRot="1" noChangeAspect="1" noMove="1" noResize="1" noEditPoints="1" noAdjustHandles="1" noChangeArrowheads="1" noChangeShapeType="1" noTextEdit="1"/>
                </p:cNvSpPr>
                <p:nvPr/>
              </p:nvSpPr>
              <p:spPr>
                <a:xfrm>
                  <a:off x="5004048" y="4949466"/>
                  <a:ext cx="504056" cy="432048"/>
                </a:xfrm>
                <a:prstGeom prst="ellipse">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Ellipse 41">
                  <a:extLst>
                    <a:ext uri="{FF2B5EF4-FFF2-40B4-BE49-F238E27FC236}">
                      <a16:creationId xmlns:a16="http://schemas.microsoft.com/office/drawing/2014/main" id="{12ABCDD2-16B3-5B41-8B21-09606A2C55E4}"/>
                    </a:ext>
                  </a:extLst>
                </p:cNvPr>
                <p:cNvSpPr/>
                <p:nvPr/>
              </p:nvSpPr>
              <p:spPr>
                <a:xfrm>
                  <a:off x="5004048" y="5741554"/>
                  <a:ext cx="504056" cy="43204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1200" b="0" i="1" smtClean="0">
                            <a:solidFill>
                              <a:srgbClr val="92D050"/>
                            </a:solidFill>
                            <a:latin typeface="Cambria Math"/>
                          </a:rPr>
                          <m:t>𝜏</m:t>
                        </m:r>
                      </m:oMath>
                    </m:oMathPara>
                  </a14:m>
                  <a:endParaRPr lang="de-DE" sz="1200" dirty="0">
                    <a:solidFill>
                      <a:srgbClr val="92D050"/>
                    </a:solidFill>
                  </a:endParaRPr>
                </a:p>
              </p:txBody>
            </p:sp>
          </mc:Choice>
          <mc:Fallback xmlns="">
            <p:sp>
              <p:nvSpPr>
                <p:cNvPr id="31" name="Ellipse 41">
                  <a:extLst>
                    <a:ext uri="{FF2B5EF4-FFF2-40B4-BE49-F238E27FC236}">
                      <a16:creationId xmlns:a16="http://schemas.microsoft.com/office/drawing/2014/main" xmlns="" xmlns:a14="http://schemas.microsoft.com/office/drawing/2010/main" id="{12ABCDD2-16B3-5B41-8B21-09606A2C55E4}"/>
                    </a:ext>
                  </a:extLst>
                </p:cNvPr>
                <p:cNvSpPr>
                  <a:spLocks noRot="1" noChangeAspect="1" noMove="1" noResize="1" noEditPoints="1" noAdjustHandles="1" noChangeArrowheads="1" noChangeShapeType="1" noTextEdit="1"/>
                </p:cNvSpPr>
                <p:nvPr/>
              </p:nvSpPr>
              <p:spPr>
                <a:xfrm>
                  <a:off x="5004048" y="5741554"/>
                  <a:ext cx="504056" cy="432048"/>
                </a:xfrm>
                <a:prstGeom prst="ellipse">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Ellipse 44">
                  <a:extLst>
                    <a:ext uri="{FF2B5EF4-FFF2-40B4-BE49-F238E27FC236}">
                      <a16:creationId xmlns:a16="http://schemas.microsoft.com/office/drawing/2014/main" id="{D03A2493-152F-A848-8715-A4672C1D2F63}"/>
                    </a:ext>
                  </a:extLst>
                </p:cNvPr>
                <p:cNvSpPr/>
                <p:nvPr/>
              </p:nvSpPr>
              <p:spPr>
                <a:xfrm>
                  <a:off x="6660232" y="4733442"/>
                  <a:ext cx="504056" cy="4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1200" b="0" i="1" smtClean="0">
                            <a:solidFill>
                              <a:srgbClr val="C00000"/>
                            </a:solidFill>
                            <a:latin typeface="Cambria Math"/>
                          </a:rPr>
                          <m:t>𝜓</m:t>
                        </m:r>
                      </m:oMath>
                    </m:oMathPara>
                  </a14:m>
                  <a:endParaRPr lang="de-DE" sz="1200" dirty="0">
                    <a:solidFill>
                      <a:srgbClr val="C00000"/>
                    </a:solidFill>
                  </a:endParaRPr>
                </a:p>
              </p:txBody>
            </p:sp>
          </mc:Choice>
          <mc:Fallback xmlns="">
            <p:sp>
              <p:nvSpPr>
                <p:cNvPr id="32" name="Ellipse 44">
                  <a:extLst>
                    <a:ext uri="{FF2B5EF4-FFF2-40B4-BE49-F238E27FC236}">
                      <a16:creationId xmlns:a16="http://schemas.microsoft.com/office/drawing/2014/main" xmlns="" xmlns:a14="http://schemas.microsoft.com/office/drawing/2010/main" id="{D03A2493-152F-A848-8715-A4672C1D2F63}"/>
                    </a:ext>
                  </a:extLst>
                </p:cNvPr>
                <p:cNvSpPr>
                  <a:spLocks noRot="1" noChangeAspect="1" noMove="1" noResize="1" noEditPoints="1" noAdjustHandles="1" noChangeArrowheads="1" noChangeShapeType="1" noTextEdit="1"/>
                </p:cNvSpPr>
                <p:nvPr/>
              </p:nvSpPr>
              <p:spPr>
                <a:xfrm>
                  <a:off x="6660232" y="4733442"/>
                  <a:ext cx="504056" cy="432048"/>
                </a:xfrm>
                <a:prstGeom prst="ellipse">
                  <a:avLst/>
                </a:prstGeom>
                <a:blipFill>
                  <a:blip r:embed="rId9"/>
                  <a:stretch>
                    <a:fillRect b="-909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Ellipse 45">
                  <a:extLst>
                    <a:ext uri="{FF2B5EF4-FFF2-40B4-BE49-F238E27FC236}">
                      <a16:creationId xmlns:a16="http://schemas.microsoft.com/office/drawing/2014/main" id="{5C8851A0-BD1F-5645-8000-DFCE8C5F6B07}"/>
                    </a:ext>
                  </a:extLst>
                </p:cNvPr>
                <p:cNvSpPr/>
                <p:nvPr/>
              </p:nvSpPr>
              <p:spPr>
                <a:xfrm>
                  <a:off x="6660232" y="3725330"/>
                  <a:ext cx="504056" cy="4320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sz="1200" b="0" i="1" smtClean="0">
                            <a:solidFill>
                              <a:srgbClr val="C00000"/>
                            </a:solidFill>
                            <a:latin typeface="Cambria Math"/>
                          </a:rPr>
                          <m:t>𝜓</m:t>
                        </m:r>
                      </m:oMath>
                    </m:oMathPara>
                  </a14:m>
                  <a:endParaRPr lang="de-DE" sz="1200" dirty="0">
                    <a:solidFill>
                      <a:srgbClr val="C00000"/>
                    </a:solidFill>
                  </a:endParaRPr>
                </a:p>
              </p:txBody>
            </p:sp>
          </mc:Choice>
          <mc:Fallback xmlns="">
            <p:sp>
              <p:nvSpPr>
                <p:cNvPr id="33" name="Ellipse 45">
                  <a:extLst>
                    <a:ext uri="{FF2B5EF4-FFF2-40B4-BE49-F238E27FC236}">
                      <a16:creationId xmlns:a16="http://schemas.microsoft.com/office/drawing/2014/main" xmlns="" xmlns:a14="http://schemas.microsoft.com/office/drawing/2010/main" id="{5C8851A0-BD1F-5645-8000-DFCE8C5F6B07}"/>
                    </a:ext>
                  </a:extLst>
                </p:cNvPr>
                <p:cNvSpPr>
                  <a:spLocks noRot="1" noChangeAspect="1" noMove="1" noResize="1" noEditPoints="1" noAdjustHandles="1" noChangeArrowheads="1" noChangeShapeType="1" noTextEdit="1"/>
                </p:cNvSpPr>
                <p:nvPr/>
              </p:nvSpPr>
              <p:spPr>
                <a:xfrm>
                  <a:off x="6660232" y="3725330"/>
                  <a:ext cx="504056" cy="432048"/>
                </a:xfrm>
                <a:prstGeom prst="ellipse">
                  <a:avLst/>
                </a:prstGeom>
                <a:blipFill>
                  <a:blip r:embed="rId10"/>
                  <a:stretch>
                    <a:fillRect b="-9524"/>
                  </a:stretch>
                </a:blipFill>
                <a:ln>
                  <a:noFill/>
                </a:ln>
              </p:spPr>
              <p:txBody>
                <a:bodyPr/>
                <a:lstStyle/>
                <a:p>
                  <a:r>
                    <a:rPr lang="en-US">
                      <a:noFill/>
                    </a:rPr>
                    <a:t> </a:t>
                  </a:r>
                </a:p>
              </p:txBody>
            </p:sp>
          </mc:Fallback>
        </mc:AlternateContent>
        <p:cxnSp>
          <p:nvCxnSpPr>
            <p:cNvPr id="34" name="Gerade Verbindung mit Pfeil 33">
              <a:extLst>
                <a:ext uri="{FF2B5EF4-FFF2-40B4-BE49-F238E27FC236}">
                  <a16:creationId xmlns:a16="http://schemas.microsoft.com/office/drawing/2014/main" id="{8F5EB4D2-F0EE-3C46-A11F-C6A3274305A3}"/>
                </a:ext>
              </a:extLst>
            </p:cNvPr>
            <p:cNvCxnSpPr>
              <a:stCxn id="11" idx="6"/>
              <a:endCxn id="28" idx="2"/>
            </p:cNvCxnSpPr>
            <p:nvPr/>
          </p:nvCxnSpPr>
          <p:spPr>
            <a:xfrm flipV="1">
              <a:off x="4031518" y="3437298"/>
              <a:ext cx="972530" cy="391895"/>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DEE7403-1554-BD41-B9FE-B3D21C39E770}"/>
                </a:ext>
              </a:extLst>
            </p:cNvPr>
            <p:cNvCxnSpPr>
              <a:stCxn id="11" idx="6"/>
              <a:endCxn id="29" idx="2"/>
            </p:cNvCxnSpPr>
            <p:nvPr/>
          </p:nvCxnSpPr>
          <p:spPr>
            <a:xfrm>
              <a:off x="4031518" y="3829193"/>
              <a:ext cx="972530" cy="472201"/>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379F8CE8-3F11-8C4D-9C61-525BAC99CC1C}"/>
                </a:ext>
              </a:extLst>
            </p:cNvPr>
            <p:cNvCxnSpPr>
              <a:stCxn id="11" idx="6"/>
              <a:endCxn id="30" idx="2"/>
            </p:cNvCxnSpPr>
            <p:nvPr/>
          </p:nvCxnSpPr>
          <p:spPr>
            <a:xfrm>
              <a:off x="4031518" y="3829193"/>
              <a:ext cx="972530" cy="133629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4813A827-A0C3-D545-A847-D1FA1F93263E}"/>
                </a:ext>
              </a:extLst>
            </p:cNvPr>
            <p:cNvCxnSpPr>
              <a:stCxn id="11" idx="6"/>
              <a:endCxn id="31" idx="2"/>
            </p:cNvCxnSpPr>
            <p:nvPr/>
          </p:nvCxnSpPr>
          <p:spPr>
            <a:xfrm>
              <a:off x="4031518" y="3829193"/>
              <a:ext cx="972530" cy="2128385"/>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49013D3-0FCC-944F-BB11-EA6053883B1D}"/>
                </a:ext>
              </a:extLst>
            </p:cNvPr>
            <p:cNvCxnSpPr>
              <a:cxnSpLocks/>
              <a:stCxn id="5" idx="6"/>
              <a:endCxn id="28" idx="2"/>
            </p:cNvCxnSpPr>
            <p:nvPr/>
          </p:nvCxnSpPr>
          <p:spPr>
            <a:xfrm flipV="1">
              <a:off x="4031518" y="3437298"/>
              <a:ext cx="972530" cy="1183983"/>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9ECDEEDB-66E1-8146-B5DF-F70404B3BD00}"/>
                </a:ext>
              </a:extLst>
            </p:cNvPr>
            <p:cNvCxnSpPr>
              <a:cxnSpLocks/>
              <a:stCxn id="5" idx="6"/>
              <a:endCxn id="29" idx="2"/>
            </p:cNvCxnSpPr>
            <p:nvPr/>
          </p:nvCxnSpPr>
          <p:spPr>
            <a:xfrm flipV="1">
              <a:off x="4031518" y="4301394"/>
              <a:ext cx="972530" cy="31988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D24537BD-0B58-4045-846C-68798C8F7AA6}"/>
                </a:ext>
              </a:extLst>
            </p:cNvPr>
            <p:cNvCxnSpPr>
              <a:cxnSpLocks/>
              <a:stCxn id="5" idx="6"/>
              <a:endCxn id="30" idx="2"/>
            </p:cNvCxnSpPr>
            <p:nvPr/>
          </p:nvCxnSpPr>
          <p:spPr>
            <a:xfrm>
              <a:off x="4031518" y="4621281"/>
              <a:ext cx="972530" cy="544209"/>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ABCD2EC7-CB1E-1A4F-9108-3BFE30051357}"/>
                </a:ext>
              </a:extLst>
            </p:cNvPr>
            <p:cNvCxnSpPr>
              <a:cxnSpLocks/>
              <a:stCxn id="5" idx="6"/>
              <a:endCxn id="31" idx="2"/>
            </p:cNvCxnSpPr>
            <p:nvPr/>
          </p:nvCxnSpPr>
          <p:spPr>
            <a:xfrm>
              <a:off x="4031518" y="4621281"/>
              <a:ext cx="972530" cy="133629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CD2D4A4A-84C4-2C4B-9106-41C997B6FD98}"/>
                </a:ext>
              </a:extLst>
            </p:cNvPr>
            <p:cNvCxnSpPr>
              <a:stCxn id="4" idx="6"/>
              <a:endCxn id="28" idx="2"/>
            </p:cNvCxnSpPr>
            <p:nvPr/>
          </p:nvCxnSpPr>
          <p:spPr>
            <a:xfrm flipV="1">
              <a:off x="4031518" y="3437298"/>
              <a:ext cx="972530" cy="2048079"/>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E99672D0-1C6A-864D-8878-603CB5BFBE16}"/>
                </a:ext>
              </a:extLst>
            </p:cNvPr>
            <p:cNvCxnSpPr>
              <a:stCxn id="4" idx="6"/>
              <a:endCxn id="29" idx="2"/>
            </p:cNvCxnSpPr>
            <p:nvPr/>
          </p:nvCxnSpPr>
          <p:spPr>
            <a:xfrm flipV="1">
              <a:off x="4031518" y="4301394"/>
              <a:ext cx="972530" cy="1183983"/>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0314041B-F939-A045-8473-BC9215A94D1E}"/>
                </a:ext>
              </a:extLst>
            </p:cNvPr>
            <p:cNvCxnSpPr>
              <a:stCxn id="4" idx="6"/>
              <a:endCxn id="30" idx="2"/>
            </p:cNvCxnSpPr>
            <p:nvPr/>
          </p:nvCxnSpPr>
          <p:spPr>
            <a:xfrm flipV="1">
              <a:off x="4031518" y="5165490"/>
              <a:ext cx="972530" cy="319887"/>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7E0BB50A-64FB-7149-9B3F-E4313E0E4036}"/>
                </a:ext>
              </a:extLst>
            </p:cNvPr>
            <p:cNvCxnSpPr>
              <a:stCxn id="4" idx="6"/>
              <a:endCxn id="31" idx="2"/>
            </p:cNvCxnSpPr>
            <p:nvPr/>
          </p:nvCxnSpPr>
          <p:spPr>
            <a:xfrm>
              <a:off x="4031518" y="5485377"/>
              <a:ext cx="972530" cy="472201"/>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F4148B54-C4CE-494F-9EC0-5D7A91618C8A}"/>
                </a:ext>
              </a:extLst>
            </p:cNvPr>
            <p:cNvCxnSpPr>
              <a:stCxn id="28" idx="6"/>
              <a:endCxn id="33" idx="2"/>
            </p:cNvCxnSpPr>
            <p:nvPr/>
          </p:nvCxnSpPr>
          <p:spPr>
            <a:xfrm>
              <a:off x="5508104" y="3437298"/>
              <a:ext cx="1152128" cy="50405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A7AE5DBB-1F16-734F-A3B9-84EFD182C320}"/>
                </a:ext>
              </a:extLst>
            </p:cNvPr>
            <p:cNvCxnSpPr>
              <a:stCxn id="28" idx="6"/>
              <a:endCxn id="32" idx="2"/>
            </p:cNvCxnSpPr>
            <p:nvPr/>
          </p:nvCxnSpPr>
          <p:spPr>
            <a:xfrm>
              <a:off x="5508104" y="3437298"/>
              <a:ext cx="1152128" cy="1512168"/>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732F6E81-6A70-8B47-A4DC-1BC9D3C72BD8}"/>
                </a:ext>
              </a:extLst>
            </p:cNvPr>
            <p:cNvCxnSpPr>
              <a:stCxn id="29" idx="6"/>
              <a:endCxn id="33" idx="2"/>
            </p:cNvCxnSpPr>
            <p:nvPr/>
          </p:nvCxnSpPr>
          <p:spPr>
            <a:xfrm flipV="1">
              <a:off x="5508104" y="3941354"/>
              <a:ext cx="1152128" cy="360040"/>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758190E0-35D4-9843-AEF3-F0B8BFDD21B5}"/>
                </a:ext>
              </a:extLst>
            </p:cNvPr>
            <p:cNvCxnSpPr>
              <a:stCxn id="29" idx="6"/>
              <a:endCxn id="32" idx="2"/>
            </p:cNvCxnSpPr>
            <p:nvPr/>
          </p:nvCxnSpPr>
          <p:spPr>
            <a:xfrm>
              <a:off x="5508104" y="4301394"/>
              <a:ext cx="1152128" cy="64807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2F24B0E2-3269-4B45-9835-D8DE6B114237}"/>
                </a:ext>
              </a:extLst>
            </p:cNvPr>
            <p:cNvCxnSpPr>
              <a:stCxn id="30" idx="6"/>
              <a:endCxn id="33" idx="2"/>
            </p:cNvCxnSpPr>
            <p:nvPr/>
          </p:nvCxnSpPr>
          <p:spPr>
            <a:xfrm flipV="1">
              <a:off x="5508104" y="3941354"/>
              <a:ext cx="1152128" cy="1224136"/>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224DF2D9-B114-0441-9030-B746EAC3FD43}"/>
                </a:ext>
              </a:extLst>
            </p:cNvPr>
            <p:cNvCxnSpPr>
              <a:stCxn id="30" idx="6"/>
              <a:endCxn id="32" idx="2"/>
            </p:cNvCxnSpPr>
            <p:nvPr/>
          </p:nvCxnSpPr>
          <p:spPr>
            <a:xfrm flipV="1">
              <a:off x="5508104" y="4949466"/>
              <a:ext cx="1152128" cy="2160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9DE0DD21-853E-0C42-98C3-40AADF7082E8}"/>
                </a:ext>
              </a:extLst>
            </p:cNvPr>
            <p:cNvCxnSpPr>
              <a:stCxn id="31" idx="6"/>
              <a:endCxn id="33" idx="2"/>
            </p:cNvCxnSpPr>
            <p:nvPr/>
          </p:nvCxnSpPr>
          <p:spPr>
            <a:xfrm flipV="1">
              <a:off x="5508104" y="3941354"/>
              <a:ext cx="1152128" cy="2016224"/>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FB6EC78-2FFB-8D41-ABD8-7C653B281933}"/>
                </a:ext>
              </a:extLst>
            </p:cNvPr>
            <p:cNvCxnSpPr>
              <a:stCxn id="31" idx="6"/>
              <a:endCxn id="32" idx="2"/>
            </p:cNvCxnSpPr>
            <p:nvPr/>
          </p:nvCxnSpPr>
          <p:spPr>
            <a:xfrm flipV="1">
              <a:off x="5508104" y="4949466"/>
              <a:ext cx="1152128" cy="1008112"/>
            </a:xfrm>
            <a:prstGeom prst="straightConnector1">
              <a:avLst/>
            </a:prstGeom>
            <a:ln w="38100">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1980E25C-F2CD-DB46-901E-696273F27048}"/>
                </a:ext>
              </a:extLst>
            </p:cNvPr>
            <p:cNvCxnSpPr/>
            <p:nvPr/>
          </p:nvCxnSpPr>
          <p:spPr>
            <a:xfrm>
              <a:off x="1043608" y="3469153"/>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A8BE05EF-C37B-564A-B582-E4BE008E5C6C}"/>
                </a:ext>
              </a:extLst>
            </p:cNvPr>
            <p:cNvCxnSpPr/>
            <p:nvPr/>
          </p:nvCxnSpPr>
          <p:spPr>
            <a:xfrm>
              <a:off x="1043608" y="4085370"/>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85A9C657-6616-264A-9ADA-A209E688BF2E}"/>
                </a:ext>
              </a:extLst>
            </p:cNvPr>
            <p:cNvCxnSpPr/>
            <p:nvPr/>
          </p:nvCxnSpPr>
          <p:spPr>
            <a:xfrm>
              <a:off x="1036551" y="473344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4860189A-3624-7E4E-B9C1-259804098852}"/>
                </a:ext>
              </a:extLst>
            </p:cNvPr>
            <p:cNvCxnSpPr/>
            <p:nvPr/>
          </p:nvCxnSpPr>
          <p:spPr>
            <a:xfrm>
              <a:off x="1043608" y="545352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B3D45587-EEDE-514D-B374-A720BD609DA9}"/>
                </a:ext>
              </a:extLst>
            </p:cNvPr>
            <p:cNvCxnSpPr/>
            <p:nvPr/>
          </p:nvCxnSpPr>
          <p:spPr>
            <a:xfrm>
              <a:off x="1043608" y="6173602"/>
              <a:ext cx="439105" cy="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61D91BE1-0BC7-9344-A718-7D7C7E8D1840}"/>
                </a:ext>
              </a:extLst>
            </p:cNvPr>
            <p:cNvCxnSpPr/>
            <p:nvPr/>
          </p:nvCxnSpPr>
          <p:spPr>
            <a:xfrm>
              <a:off x="7164288" y="3941354"/>
              <a:ext cx="439105" cy="0"/>
            </a:xfrm>
            <a:prstGeom prst="straightConnector1">
              <a:avLst/>
            </a:prstGeom>
            <a:ln>
              <a:noFill/>
              <a:tailEnd type="arrow"/>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E885CDDE-800D-5C49-876F-3BF499B14EFA}"/>
                </a:ext>
              </a:extLst>
            </p:cNvPr>
            <p:cNvCxnSpPr/>
            <p:nvPr/>
          </p:nvCxnSpPr>
          <p:spPr>
            <a:xfrm>
              <a:off x="7164288" y="4949466"/>
              <a:ext cx="439105" cy="0"/>
            </a:xfrm>
            <a:prstGeom prst="straightConnector1">
              <a:avLst/>
            </a:prstGeom>
            <a:ln>
              <a:no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 Box 2">
                  <a:extLst>
                    <a:ext uri="{FF2B5EF4-FFF2-40B4-BE49-F238E27FC236}">
                      <a16:creationId xmlns:a16="http://schemas.microsoft.com/office/drawing/2014/main" id="{F601CAA0-34D5-FD4C-8E54-E0C951F34691}"/>
                    </a:ext>
                  </a:extLst>
                </p:cNvPr>
                <p:cNvSpPr txBox="1">
                  <a:spLocks noChangeArrowheads="1"/>
                </p:cNvSpPr>
                <p:nvPr/>
              </p:nvSpPr>
              <p:spPr bwMode="auto">
                <a:xfrm>
                  <a:off x="4211960" y="4354714"/>
                  <a:ext cx="702289"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b="1" i="1" smtClean="0">
                                <a:solidFill>
                                  <a:prstClr val="black"/>
                                </a:solidFill>
                                <a:latin typeface="Cambria Math" panose="02040503050406030204" pitchFamily="18" charset="0"/>
                                <a:cs typeface="Calibri" panose="020F0502020204030204" pitchFamily="34" charset="0"/>
                              </a:rPr>
                            </m:ctrlPr>
                          </m:sSupPr>
                          <m:e>
                            <m:r>
                              <a:rPr lang="de-DE" b="1" i="0" smtClean="0">
                                <a:solidFill>
                                  <a:prstClr val="black"/>
                                </a:solidFill>
                                <a:latin typeface="Cambria Math"/>
                                <a:cs typeface="Calibri" panose="020F0502020204030204" pitchFamily="34" charset="0"/>
                              </a:rPr>
                              <m:t>𝐖</m:t>
                            </m:r>
                          </m:e>
                          <m:sup>
                            <m:r>
                              <a:rPr lang="de-DE" b="1" i="0" smtClean="0">
                                <a:solidFill>
                                  <a:prstClr val="black"/>
                                </a:solidFill>
                                <a:latin typeface="Cambria Math"/>
                                <a:cs typeface="Calibri" panose="020F0502020204030204" pitchFamily="34" charset="0"/>
                              </a:rPr>
                              <m:t>(</m:t>
                            </m:r>
                            <m:r>
                              <a:rPr lang="de-DE" b="1" i="0" smtClean="0">
                                <a:solidFill>
                                  <a:prstClr val="black"/>
                                </a:solidFill>
                                <a:latin typeface="Cambria Math"/>
                                <a:cs typeface="Calibri" panose="020F0502020204030204" pitchFamily="34" charset="0"/>
                              </a:rPr>
                              <m:t>𝟐</m:t>
                            </m:r>
                            <m:r>
                              <a:rPr lang="de-DE" b="1" i="0" smtClean="0">
                                <a:solidFill>
                                  <a:prstClr val="black"/>
                                </a:solidFill>
                                <a:latin typeface="Cambria Math"/>
                                <a:cs typeface="Calibri" panose="020F0502020204030204" pitchFamily="34" charset="0"/>
                              </a:rPr>
                              <m:t>)</m:t>
                            </m:r>
                          </m:sup>
                        </m:sSup>
                      </m:oMath>
                    </m:oMathPara>
                  </a14:m>
                  <a:endParaRPr lang="de-DE"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800" b="1" i="1" smtClean="0">
                                <a:solidFill>
                                  <a:prstClr val="black"/>
                                </a:solidFill>
                                <a:latin typeface="Cambria Math" panose="02040503050406030204" pitchFamily="18" charset="0"/>
                                <a:cs typeface="Calibri" panose="020F0502020204030204" pitchFamily="34" charset="0"/>
                              </a:rPr>
                            </m:ctrlPr>
                          </m:sSubPr>
                          <m:e>
                            <m:r>
                              <a:rPr lang="de-DE" sz="800" b="1" i="0" smtClean="0">
                                <a:solidFill>
                                  <a:prstClr val="black"/>
                                </a:solidFill>
                                <a:latin typeface="Cambria Math"/>
                                <a:cs typeface="Calibri" panose="020F0502020204030204" pitchFamily="34" charset="0"/>
                              </a:rPr>
                              <m:t>𝐡</m:t>
                            </m:r>
                          </m:e>
                          <m:sub>
                            <m:r>
                              <a:rPr lang="de-DE" sz="800" b="1" i="0" smtClean="0">
                                <a:solidFill>
                                  <a:prstClr val="black"/>
                                </a:solidFill>
                                <a:latin typeface="Cambria Math"/>
                                <a:cs typeface="Calibri" panose="020F0502020204030204" pitchFamily="34" charset="0"/>
                              </a:rPr>
                              <m:t>𝟏</m:t>
                            </m:r>
                          </m:sub>
                        </m:sSub>
                        <m:r>
                          <a:rPr lang="de-DE" sz="800" b="1" i="0" smtClean="0">
                            <a:solidFill>
                              <a:prstClr val="black"/>
                            </a:solidFill>
                            <a:latin typeface="Cambria Math"/>
                            <a:cs typeface="Calibri" panose="020F0502020204030204" pitchFamily="34" charset="0"/>
                          </a:rPr>
                          <m:t>×</m:t>
                        </m:r>
                        <m:sSub>
                          <m:sSubPr>
                            <m:ctrlPr>
                              <a:rPr lang="de-DE" sz="800" b="1" i="1" smtClean="0">
                                <a:solidFill>
                                  <a:prstClr val="black"/>
                                </a:solidFill>
                                <a:latin typeface="Cambria Math" panose="02040503050406030204" pitchFamily="18" charset="0"/>
                                <a:cs typeface="Calibri" panose="020F0502020204030204" pitchFamily="34" charset="0"/>
                              </a:rPr>
                            </m:ctrlPr>
                          </m:sSubPr>
                          <m:e>
                            <m:r>
                              <a:rPr lang="de-DE" sz="800" b="1" i="0" smtClean="0">
                                <a:solidFill>
                                  <a:prstClr val="black"/>
                                </a:solidFill>
                                <a:latin typeface="Cambria Math"/>
                                <a:cs typeface="Calibri" panose="020F0502020204030204" pitchFamily="34" charset="0"/>
                              </a:rPr>
                              <m:t>𝐡</m:t>
                            </m:r>
                          </m:e>
                          <m:sub>
                            <m:r>
                              <a:rPr lang="de-DE" sz="800" b="1" i="0" smtClean="0">
                                <a:solidFill>
                                  <a:prstClr val="black"/>
                                </a:solidFill>
                                <a:latin typeface="Cambria Math"/>
                                <a:cs typeface="Calibri" panose="020F0502020204030204" pitchFamily="34" charset="0"/>
                              </a:rPr>
                              <m:t>𝟐</m:t>
                            </m:r>
                          </m:sub>
                        </m:sSub>
                      </m:oMath>
                    </m:oMathPara>
                  </a14:m>
                  <a:endParaRPr lang="en-US" sz="800" b="1" dirty="0">
                    <a:solidFill>
                      <a:prstClr val="black"/>
                    </a:solidFill>
                    <a:latin typeface="Calibri" panose="020F0502020204030204" pitchFamily="34" charset="0"/>
                    <a:cs typeface="Calibri" panose="020F0502020204030204" pitchFamily="34" charset="0"/>
                  </a:endParaRPr>
                </a:p>
              </p:txBody>
            </p:sp>
          </mc:Choice>
          <mc:Fallback xmlns="">
            <p:sp>
              <p:nvSpPr>
                <p:cNvPr id="61" name="Text Box 2">
                  <a:extLst>
                    <a:ext uri="{FF2B5EF4-FFF2-40B4-BE49-F238E27FC236}">
                      <a16:creationId xmlns:a16="http://schemas.microsoft.com/office/drawing/2014/main" xmlns="" xmlns:a14="http://schemas.microsoft.com/office/drawing/2010/main" id="{F601CAA0-34D5-FD4C-8E54-E0C951F34691}"/>
                    </a:ext>
                  </a:extLst>
                </p:cNvPr>
                <p:cNvSpPr txBox="1">
                  <a:spLocks noRot="1" noChangeAspect="1" noMove="1" noResize="1" noEditPoints="1" noAdjustHandles="1" noChangeArrowheads="1" noChangeShapeType="1" noTextEdit="1"/>
                </p:cNvSpPr>
                <p:nvPr/>
              </p:nvSpPr>
              <p:spPr bwMode="auto">
                <a:xfrm>
                  <a:off x="4211960" y="4354714"/>
                  <a:ext cx="702289" cy="965182"/>
                </a:xfrm>
                <a:prstGeom prst="rect">
                  <a:avLst/>
                </a:prstGeom>
                <a:blipFill>
                  <a:blip r:embed="rId11"/>
                  <a:stretch>
                    <a:fillRect r="-15909"/>
                  </a:stretch>
                </a:blipFill>
                <a:ln w="9525">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 Box 2">
                  <a:extLst>
                    <a:ext uri="{FF2B5EF4-FFF2-40B4-BE49-F238E27FC236}">
                      <a16:creationId xmlns:a16="http://schemas.microsoft.com/office/drawing/2014/main" id="{B84A43E8-54E8-2341-B69B-A3039C02EF16}"/>
                    </a:ext>
                  </a:extLst>
                </p:cNvPr>
                <p:cNvSpPr txBox="1">
                  <a:spLocks noChangeArrowheads="1"/>
                </p:cNvSpPr>
                <p:nvPr/>
              </p:nvSpPr>
              <p:spPr bwMode="auto">
                <a:xfrm>
                  <a:off x="5724128" y="4344324"/>
                  <a:ext cx="647650" cy="965182"/>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p>
                          <m:sSupPr>
                            <m:ctrlPr>
                              <a:rPr lang="de-DE" b="1" i="1" smtClean="0">
                                <a:solidFill>
                                  <a:prstClr val="black"/>
                                </a:solidFill>
                                <a:latin typeface="Cambria Math" panose="02040503050406030204" pitchFamily="18" charset="0"/>
                                <a:cs typeface="Calibri" panose="020F0502020204030204" pitchFamily="34" charset="0"/>
                              </a:rPr>
                            </m:ctrlPr>
                          </m:sSupPr>
                          <m:e>
                            <m:r>
                              <a:rPr lang="de-DE" b="1" i="0" smtClean="0">
                                <a:solidFill>
                                  <a:prstClr val="black"/>
                                </a:solidFill>
                                <a:latin typeface="Cambria Math"/>
                                <a:cs typeface="Calibri" panose="020F0502020204030204" pitchFamily="34" charset="0"/>
                              </a:rPr>
                              <m:t>𝐖</m:t>
                            </m:r>
                          </m:e>
                          <m:sup>
                            <m:r>
                              <a:rPr lang="de-DE" b="1" i="0" smtClean="0">
                                <a:solidFill>
                                  <a:prstClr val="black"/>
                                </a:solidFill>
                                <a:latin typeface="Cambria Math"/>
                                <a:cs typeface="Calibri" panose="020F0502020204030204" pitchFamily="34" charset="0"/>
                              </a:rPr>
                              <m:t>(</m:t>
                            </m:r>
                            <m:r>
                              <a:rPr lang="de-DE" b="1" i="0" smtClean="0">
                                <a:solidFill>
                                  <a:prstClr val="black"/>
                                </a:solidFill>
                                <a:latin typeface="Cambria Math"/>
                                <a:cs typeface="Calibri" panose="020F0502020204030204" pitchFamily="34" charset="0"/>
                              </a:rPr>
                              <m:t>𝟑</m:t>
                            </m:r>
                            <m:r>
                              <a:rPr lang="de-DE" b="1" i="0" smtClean="0">
                                <a:solidFill>
                                  <a:prstClr val="black"/>
                                </a:solidFill>
                                <a:latin typeface="Cambria Math"/>
                                <a:cs typeface="Calibri" panose="020F0502020204030204" pitchFamily="34" charset="0"/>
                              </a:rPr>
                              <m:t>)</m:t>
                            </m:r>
                          </m:sup>
                        </m:sSup>
                      </m:oMath>
                    </m:oMathPara>
                  </a14:m>
                  <a:endParaRPr lang="de-DE" b="1" dirty="0">
                    <a:solidFill>
                      <a:prstClr val="black"/>
                    </a:solidFill>
                    <a:latin typeface="Calibri" panose="020F0502020204030204" pitchFamily="34" charset="0"/>
                    <a:cs typeface="Calibri" panose="020F0502020204030204" pitchFamily="34" charset="0"/>
                  </a:endParaRPr>
                </a:p>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14:m>
                    <m:oMathPara xmlns:m="http://schemas.openxmlformats.org/officeDocument/2006/math">
                      <m:oMathParaPr>
                        <m:jc m:val="centerGroup"/>
                      </m:oMathParaPr>
                      <m:oMath xmlns:m="http://schemas.openxmlformats.org/officeDocument/2006/math">
                        <m:sSub>
                          <m:sSubPr>
                            <m:ctrlPr>
                              <a:rPr lang="de-DE" sz="900" b="1" i="1" smtClean="0">
                                <a:solidFill>
                                  <a:prstClr val="black"/>
                                </a:solidFill>
                                <a:latin typeface="Cambria Math" panose="02040503050406030204" pitchFamily="18" charset="0"/>
                                <a:cs typeface="Calibri" panose="020F0502020204030204" pitchFamily="34" charset="0"/>
                              </a:rPr>
                            </m:ctrlPr>
                          </m:sSubPr>
                          <m:e>
                            <m:r>
                              <a:rPr lang="de-DE" sz="900" b="1" i="0" smtClean="0">
                                <a:solidFill>
                                  <a:prstClr val="black"/>
                                </a:solidFill>
                                <a:latin typeface="Cambria Math"/>
                                <a:cs typeface="Calibri" panose="020F0502020204030204" pitchFamily="34" charset="0"/>
                              </a:rPr>
                              <m:t>𝐡</m:t>
                            </m:r>
                          </m:e>
                          <m:sub>
                            <m:r>
                              <a:rPr lang="de-DE" sz="900" b="1" i="0" smtClean="0">
                                <a:solidFill>
                                  <a:prstClr val="black"/>
                                </a:solidFill>
                                <a:latin typeface="Cambria Math"/>
                                <a:cs typeface="Calibri" panose="020F0502020204030204" pitchFamily="34" charset="0"/>
                              </a:rPr>
                              <m:t>𝟐</m:t>
                            </m:r>
                          </m:sub>
                        </m:sSub>
                        <m:r>
                          <a:rPr lang="de-DE" sz="900" b="1" i="0" smtClean="0">
                            <a:solidFill>
                              <a:prstClr val="black"/>
                            </a:solidFill>
                            <a:latin typeface="Cambria Math"/>
                            <a:cs typeface="Calibri" panose="020F0502020204030204" pitchFamily="34" charset="0"/>
                          </a:rPr>
                          <m:t>×</m:t>
                        </m:r>
                        <m:r>
                          <a:rPr lang="de-DE" sz="900" b="1" i="0" smtClean="0">
                            <a:solidFill>
                              <a:prstClr val="black"/>
                            </a:solidFill>
                            <a:latin typeface="Cambria Math"/>
                            <a:cs typeface="Calibri" panose="020F0502020204030204" pitchFamily="34" charset="0"/>
                          </a:rPr>
                          <m:t>𝐦</m:t>
                        </m:r>
                      </m:oMath>
                    </m:oMathPara>
                  </a14:m>
                  <a:endParaRPr lang="en-US" sz="900" b="1" dirty="0">
                    <a:solidFill>
                      <a:prstClr val="black"/>
                    </a:solidFill>
                    <a:latin typeface="Calibri" panose="020F0502020204030204" pitchFamily="34" charset="0"/>
                    <a:cs typeface="Calibri" panose="020F0502020204030204" pitchFamily="34" charset="0"/>
                  </a:endParaRPr>
                </a:p>
              </p:txBody>
            </p:sp>
          </mc:Choice>
          <mc:Fallback xmlns="">
            <p:sp>
              <p:nvSpPr>
                <p:cNvPr id="62" name="Text Box 2">
                  <a:extLst>
                    <a:ext uri="{FF2B5EF4-FFF2-40B4-BE49-F238E27FC236}">
                      <a16:creationId xmlns:a16="http://schemas.microsoft.com/office/drawing/2014/main" xmlns="" xmlns:a14="http://schemas.microsoft.com/office/drawing/2010/main" id="{B84A43E8-54E8-2341-B69B-A3039C02EF16}"/>
                    </a:ext>
                  </a:extLst>
                </p:cNvPr>
                <p:cNvSpPr txBox="1">
                  <a:spLocks noRot="1" noChangeAspect="1" noMove="1" noResize="1" noEditPoints="1" noAdjustHandles="1" noChangeArrowheads="1" noChangeShapeType="1" noTextEdit="1"/>
                </p:cNvSpPr>
                <p:nvPr/>
              </p:nvSpPr>
              <p:spPr bwMode="auto">
                <a:xfrm>
                  <a:off x="5724128" y="4344324"/>
                  <a:ext cx="647650" cy="965182"/>
                </a:xfrm>
                <a:prstGeom prst="rect">
                  <a:avLst/>
                </a:prstGeom>
                <a:blipFill>
                  <a:blip r:embed="rId12"/>
                  <a:stretch>
                    <a:fillRect r="-24390"/>
                  </a:stretch>
                </a:blipFill>
                <a:ln w="9525">
                  <a:noFill/>
                  <a:round/>
                  <a:headEnd/>
                  <a:tailEnd/>
                </a:ln>
              </p:spPr>
              <p:txBody>
                <a:bodyPr/>
                <a:lstStyle/>
                <a:p>
                  <a:r>
                    <a:rPr lang="en-US">
                      <a:noFill/>
                    </a:rPr>
                    <a:t> </a:t>
                  </a:r>
                </a:p>
              </p:txBody>
            </p:sp>
          </mc:Fallback>
        </mc:AlternateContent>
      </p:grpSp>
    </p:spTree>
    <p:extLst>
      <p:ext uri="{BB962C8B-B14F-4D97-AF65-F5344CB8AC3E}">
        <p14:creationId xmlns:p14="http://schemas.microsoft.com/office/powerpoint/2010/main" val="1153016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Gradient </a:t>
            </a:r>
            <a:r>
              <a:rPr lang="de-DE" dirty="0" err="1"/>
              <a:t>descent</a:t>
            </a:r>
            <a:endParaRPr lang="en-US" dirty="0"/>
          </a:p>
        </p:txBody>
      </p:sp>
      <p:sp>
        <p:nvSpPr>
          <p:cNvPr id="8" name="Inhaltsplatzhalter 2">
            <a:extLst>
              <a:ext uri="{FF2B5EF4-FFF2-40B4-BE49-F238E27FC236}">
                <a16:creationId xmlns:a16="http://schemas.microsoft.com/office/drawing/2014/main" id="{F3DD76C9-6E08-BC45-9D28-B1583551F119}"/>
              </a:ext>
            </a:extLst>
          </p:cNvPr>
          <p:cNvSpPr>
            <a:spLocks noGrp="1"/>
          </p:cNvSpPr>
          <p:nvPr>
            <p:ph idx="1"/>
          </p:nvPr>
        </p:nvSpPr>
        <p:spPr>
          <a:xfrm>
            <a:off x="247970" y="1628800"/>
            <a:ext cx="8788526" cy="2599193"/>
          </a:xfrm>
        </p:spPr>
        <p:txBody>
          <a:bodyPr/>
          <a:lstStyle/>
          <a:p>
            <a:pPr>
              <a:buFont typeface="Arial" panose="020B0604020202020204" pitchFamily="34" charset="0"/>
              <a:buChar char="•"/>
            </a:pPr>
            <a:r>
              <a:rPr lang="en-US" dirty="0"/>
              <a:t>Minimize the error function by tuning the trainable parameters (weights)</a:t>
            </a:r>
          </a:p>
          <a:p>
            <a:pPr>
              <a:buFont typeface="Arial" panose="020B0604020202020204" pitchFamily="34" charset="0"/>
              <a:buChar char="•"/>
            </a:pPr>
            <a:r>
              <a:rPr lang="en-US" dirty="0"/>
              <a:t>Gradient of the error function indicates direction of update. </a:t>
            </a:r>
          </a:p>
          <a:p>
            <a:endParaRPr lang="en-US" dirty="0"/>
          </a:p>
        </p:txBody>
      </p:sp>
    </p:spTree>
    <p:extLst>
      <p:ext uri="{BB962C8B-B14F-4D97-AF65-F5344CB8AC3E}">
        <p14:creationId xmlns:p14="http://schemas.microsoft.com/office/powerpoint/2010/main" val="3933493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FA35C-C615-7C49-B79E-CB7CEED7411A}"/>
              </a:ext>
            </a:extLst>
          </p:cNvPr>
          <p:cNvSpPr>
            <a:spLocks noGrp="1"/>
          </p:cNvSpPr>
          <p:nvPr>
            <p:ph type="title"/>
          </p:nvPr>
        </p:nvSpPr>
        <p:spPr/>
        <p:txBody>
          <a:bodyPr/>
          <a:lstStyle/>
          <a:p>
            <a:r>
              <a:rPr lang="en-US" dirty="0"/>
              <a:t>More than one training instance</a:t>
            </a:r>
          </a:p>
        </p:txBody>
      </p:sp>
      <p:sp>
        <p:nvSpPr>
          <p:cNvPr id="3" name="Inhaltsplatzhalter 2">
            <a:extLst>
              <a:ext uri="{FF2B5EF4-FFF2-40B4-BE49-F238E27FC236}">
                <a16:creationId xmlns:a16="http://schemas.microsoft.com/office/drawing/2014/main" id="{75A84823-5104-FE46-9C79-303E856C1CE1}"/>
              </a:ext>
            </a:extLst>
          </p:cNvPr>
          <p:cNvSpPr>
            <a:spLocks noGrp="1"/>
          </p:cNvSpPr>
          <p:nvPr>
            <p:ph idx="1"/>
          </p:nvPr>
        </p:nvSpPr>
        <p:spPr/>
        <p:txBody>
          <a:bodyPr/>
          <a:lstStyle/>
          <a:p>
            <a:pPr>
              <a:buFont typeface="Arial" panose="020B0604020202020204" pitchFamily="34" charset="0"/>
              <a:buChar char="•"/>
            </a:pPr>
            <a:r>
              <a:rPr lang="en-US" dirty="0"/>
              <a:t>Summing the derivative of the error function over all instances</a:t>
            </a:r>
            <a:br>
              <a:rPr lang="en-US" dirty="0"/>
            </a:br>
            <a:r>
              <a:rPr lang="en-US" dirty="0">
                <a:sym typeface="Wingdings" pitchFamily="2" charset="2"/>
              </a:rPr>
              <a:t> too expensive</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Update after a batch of instances.  </a:t>
            </a:r>
            <a:br>
              <a:rPr lang="en-US" dirty="0"/>
            </a:br>
            <a:r>
              <a:rPr lang="en-US" dirty="0">
                <a:sym typeface="Wingdings" pitchFamily="2" charset="2"/>
              </a:rPr>
              <a:t> Batch gradient descent or mini-batch gradient descent</a:t>
            </a:r>
          </a:p>
          <a:p>
            <a:pPr>
              <a:buFont typeface="Arial" panose="020B0604020202020204" pitchFamily="34" charset="0"/>
              <a:buChar char="•"/>
            </a:pPr>
            <a:endParaRPr lang="en-US" dirty="0">
              <a:sym typeface="Wingdings" pitchFamily="2" charset="2"/>
            </a:endParaRPr>
          </a:p>
          <a:p>
            <a:pPr>
              <a:buFont typeface="Arial" panose="020B0604020202020204" pitchFamily="34" charset="0"/>
              <a:buChar char="•"/>
            </a:pPr>
            <a:r>
              <a:rPr lang="en-US" dirty="0">
                <a:sym typeface="Wingdings" pitchFamily="2" charset="2"/>
              </a:rPr>
              <a:t>Update after every instance</a:t>
            </a:r>
            <a:br>
              <a:rPr lang="en-US" dirty="0">
                <a:sym typeface="Wingdings" pitchFamily="2" charset="2"/>
              </a:rPr>
            </a:br>
            <a:r>
              <a:rPr lang="en-US" dirty="0">
                <a:sym typeface="Wingdings" pitchFamily="2" charset="2"/>
              </a:rPr>
              <a:t> Stochastic gradient descent (SGD)</a:t>
            </a:r>
          </a:p>
          <a:p>
            <a:endParaRPr lang="en-US" dirty="0">
              <a:sym typeface="Wingdings" pitchFamily="2" charset="2"/>
            </a:endParaRPr>
          </a:p>
          <a:p>
            <a:endParaRPr lang="en-US" dirty="0"/>
          </a:p>
          <a:p>
            <a:endParaRPr lang="en-US" dirty="0"/>
          </a:p>
        </p:txBody>
      </p:sp>
    </p:spTree>
    <p:extLst>
      <p:ext uri="{BB962C8B-B14F-4D97-AF65-F5344CB8AC3E}">
        <p14:creationId xmlns:p14="http://schemas.microsoft.com/office/powerpoint/2010/main" val="2693545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Stochastic</a:t>
            </a:r>
            <a:r>
              <a:rPr lang="de-DE" dirty="0"/>
              <a:t> </a:t>
            </a:r>
            <a:r>
              <a:rPr lang="de-DE" dirty="0" err="1"/>
              <a:t>gradient</a:t>
            </a:r>
            <a:r>
              <a:rPr lang="de-DE" dirty="0"/>
              <a:t> </a:t>
            </a:r>
            <a:r>
              <a:rPr lang="de-DE" dirty="0" err="1"/>
              <a:t>descent</a:t>
            </a:r>
            <a:endParaRPr lang="en-US" dirty="0"/>
          </a:p>
        </p:txBody>
      </p:sp>
      <p:sp>
        <p:nvSpPr>
          <p:cNvPr id="8" name="Inhaltsplatzhalter 2">
            <a:extLst>
              <a:ext uri="{FF2B5EF4-FFF2-40B4-BE49-F238E27FC236}">
                <a16:creationId xmlns:a16="http://schemas.microsoft.com/office/drawing/2014/main" id="{F3DD76C9-6E08-BC45-9D28-B1583551F119}"/>
              </a:ext>
            </a:extLst>
          </p:cNvPr>
          <p:cNvSpPr>
            <a:spLocks noGrp="1"/>
          </p:cNvSpPr>
          <p:nvPr>
            <p:ph idx="1"/>
          </p:nvPr>
        </p:nvSpPr>
        <p:spPr>
          <a:xfrm>
            <a:off x="247970" y="1628800"/>
            <a:ext cx="8788526" cy="2599193"/>
          </a:xfrm>
        </p:spPr>
        <p:txBody>
          <a:bodyPr/>
          <a:lstStyle/>
          <a:p>
            <a:pPr>
              <a:buFont typeface="Arial" panose="020B0604020202020204" pitchFamily="34" charset="0"/>
              <a:buChar char="•"/>
            </a:pPr>
            <a:r>
              <a:rPr lang="en-US" dirty="0"/>
              <a:t>Minimize the error function by tuning the trainable parameters (weights)</a:t>
            </a:r>
          </a:p>
          <a:p>
            <a:pPr>
              <a:buFont typeface="Arial" panose="020B0604020202020204" pitchFamily="34" charset="0"/>
              <a:buChar char="•"/>
            </a:pPr>
            <a:r>
              <a:rPr lang="en-US" dirty="0"/>
              <a:t>Gradient of the error function indicates direction of update. </a:t>
            </a:r>
          </a:p>
          <a:p>
            <a:pPr>
              <a:buFont typeface="Arial" panose="020B0604020202020204" pitchFamily="34" charset="0"/>
              <a:buChar char="•"/>
            </a:pPr>
            <a:r>
              <a:rPr lang="en-US" dirty="0"/>
              <a:t>We follow the gradient by a certain step length. This length is called the learning rate.</a:t>
            </a:r>
          </a:p>
          <a:p>
            <a:pPr>
              <a:buFont typeface="Arial" panose="020B0604020202020204" pitchFamily="34" charset="0"/>
              <a:buChar char="•"/>
            </a:pPr>
            <a:r>
              <a:rPr lang="en-US" dirty="0"/>
              <a:t>If the learning rate is too small, we end up in a local minimum. </a:t>
            </a:r>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5802" y="4314888"/>
            <a:ext cx="4208206" cy="1202344"/>
          </a:xfrm>
          <a:prstGeom prst="rect">
            <a:avLst/>
          </a:prstGeom>
        </p:spPr>
      </p:pic>
      <p:pic>
        <p:nvPicPr>
          <p:cNvPr id="9" name="Picture 6">
            <a:extLst>
              <a:ext uri="{FF2B5EF4-FFF2-40B4-BE49-F238E27FC236}">
                <a16:creationId xmlns:a16="http://schemas.microsoft.com/office/drawing/2014/main" id="{129F0C49-F94D-894D-B976-4E2AD6772A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3269" y="4005064"/>
            <a:ext cx="2375075" cy="1900060"/>
          </a:xfrm>
          <a:prstGeom prst="rect">
            <a:avLst/>
          </a:prstGeom>
        </p:spPr>
      </p:pic>
    </p:spTree>
    <p:extLst>
      <p:ext uri="{BB962C8B-B14F-4D97-AF65-F5344CB8AC3E}">
        <p14:creationId xmlns:p14="http://schemas.microsoft.com/office/powerpoint/2010/main" val="193297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Scales the gradient</a:t>
            </a:r>
          </a:p>
          <a:p>
            <a:pPr marL="180975" lvl="1" indent="0">
              <a:buNone/>
            </a:pPr>
            <a:r>
              <a:rPr lang="en-US" dirty="0">
                <a:sym typeface="Wingdings" pitchFamily="2" charset="2"/>
              </a:rPr>
              <a:t> </a:t>
            </a:r>
            <a:r>
              <a:rPr lang="en-US" dirty="0"/>
              <a:t>speeds up or slows down learning</a:t>
            </a:r>
          </a:p>
          <a:p>
            <a:pPr>
              <a:buFont typeface="Arial" panose="020B0604020202020204" pitchFamily="34" charset="0"/>
              <a:buChar char="•"/>
            </a:pPr>
            <a:r>
              <a:rPr lang="en-US" dirty="0"/>
              <a:t>Too low: fall into local minimum</a:t>
            </a:r>
          </a:p>
          <a:p>
            <a:pPr>
              <a:buFont typeface="Arial" panose="020B0604020202020204" pitchFamily="34" charset="0"/>
              <a:buChar char="•"/>
            </a:pPr>
            <a:r>
              <a:rPr lang="en-US" dirty="0"/>
              <a:t>Too high: training might not converge (jumping back and forth)</a:t>
            </a:r>
          </a:p>
        </p:txBody>
      </p:sp>
      <p:pic>
        <p:nvPicPr>
          <p:cNvPr id="5" name="Picture 4"/>
          <p:cNvPicPr>
            <a:picLocks noChangeAspect="1"/>
          </p:cNvPicPr>
          <p:nvPr/>
        </p:nvPicPr>
        <p:blipFill>
          <a:blip r:embed="rId2"/>
          <a:stretch>
            <a:fillRect/>
          </a:stretch>
        </p:blipFill>
        <p:spPr>
          <a:xfrm>
            <a:off x="1410058" y="3597918"/>
            <a:ext cx="6280853" cy="2376090"/>
          </a:xfrm>
          <a:prstGeom prst="rect">
            <a:avLst/>
          </a:prstGeom>
        </p:spPr>
      </p:pic>
    </p:spTree>
    <p:extLst>
      <p:ext uri="{BB962C8B-B14F-4D97-AF65-F5344CB8AC3E}">
        <p14:creationId xmlns:p14="http://schemas.microsoft.com/office/powerpoint/2010/main" val="3370730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 optimizations</a:t>
            </a:r>
          </a:p>
        </p:txBody>
      </p:sp>
      <p:sp>
        <p:nvSpPr>
          <p:cNvPr id="3" name="Content Placeholder 2"/>
          <p:cNvSpPr>
            <a:spLocks noGrp="1"/>
          </p:cNvSpPr>
          <p:nvPr>
            <p:ph idx="1"/>
          </p:nvPr>
        </p:nvSpPr>
        <p:spPr>
          <a:prstGeom prst="rect">
            <a:avLst/>
          </a:prstGeom>
        </p:spPr>
        <p:txBody>
          <a:bodyPr>
            <a:noAutofit/>
          </a:bodyPr>
          <a:lstStyle/>
          <a:p>
            <a:pPr>
              <a:buFont typeface="Arial" panose="020B0604020202020204" pitchFamily="34" charset="0"/>
              <a:buChar char="•"/>
            </a:pPr>
            <a:r>
              <a:rPr lang="en-US" dirty="0"/>
              <a:t>Simple Idea: learning rate decay</a:t>
            </a:r>
          </a:p>
          <a:p>
            <a:pPr marL="0" indent="0">
              <a:buNone/>
            </a:pPr>
            <a:r>
              <a:rPr lang="en-US" dirty="0"/>
              <a:t>   </a:t>
            </a:r>
            <a:r>
              <a:rPr lang="en-US" dirty="0">
                <a:sym typeface="Wingdings" pitchFamily="2" charset="2"/>
              </a:rPr>
              <a:t> </a:t>
            </a:r>
            <a:r>
              <a:rPr lang="en-US" dirty="0"/>
              <a:t>decrease learning rate over time</a:t>
            </a:r>
          </a:p>
          <a:p>
            <a:pPr marL="0" indent="0">
              <a:buNone/>
            </a:pPr>
            <a:endParaRPr lang="en-US" dirty="0"/>
          </a:p>
          <a:p>
            <a:pPr lvl="1">
              <a:buFont typeface="Arial" panose="020B0604020202020204" pitchFamily="34" charset="0"/>
              <a:buChar char="•"/>
            </a:pPr>
            <a:r>
              <a:rPr lang="en-US" sz="2200" dirty="0"/>
              <a:t>Step decay: Reduce learning rate by some factor every few epochs</a:t>
            </a:r>
          </a:p>
          <a:p>
            <a:pPr lvl="1">
              <a:buFont typeface="Arial" panose="020B0604020202020204" pitchFamily="34" charset="0"/>
              <a:buChar char="•"/>
            </a:pPr>
            <a:r>
              <a:rPr lang="en-US" sz="2200" dirty="0"/>
              <a:t>Exponential decay</a:t>
            </a:r>
          </a:p>
          <a:p>
            <a:pPr lvl="1">
              <a:buFont typeface="Arial" panose="020B0604020202020204" pitchFamily="34" charset="0"/>
              <a:buChar char="•"/>
            </a:pPr>
            <a:r>
              <a:rPr lang="en-US" sz="2200" dirty="0"/>
              <a:t>1/t decay </a:t>
            </a:r>
          </a:p>
          <a:p>
            <a:pPr lvl="1">
              <a:buFont typeface="Arial" panose="020B0604020202020204" pitchFamily="34" charset="0"/>
              <a:buChar char="•"/>
            </a:pPr>
            <a:r>
              <a:rPr lang="is-IS" sz="2200" dirty="0"/>
              <a:t>…</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02509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 optimizations</a:t>
            </a:r>
          </a:p>
        </p:txBody>
      </p:sp>
      <p:sp>
        <p:nvSpPr>
          <p:cNvPr id="3" name="Content Placeholder 2"/>
          <p:cNvSpPr>
            <a:spLocks noGrp="1"/>
          </p:cNvSpPr>
          <p:nvPr>
            <p:ph idx="1"/>
          </p:nvPr>
        </p:nvSpPr>
        <p:spPr>
          <a:prstGeom prst="rect">
            <a:avLst/>
          </a:prstGeom>
        </p:spPr>
        <p:txBody>
          <a:bodyPr/>
          <a:lstStyle/>
          <a:p>
            <a:pPr>
              <a:buFont typeface="Arial" panose="020B0604020202020204" pitchFamily="34" charset="0"/>
              <a:buChar char="•"/>
            </a:pPr>
            <a:r>
              <a:rPr lang="en-US" dirty="0"/>
              <a:t>More advanced optimizations</a:t>
            </a:r>
          </a:p>
          <a:p>
            <a:pPr lvl="1">
              <a:buFont typeface="Arial" panose="020B0604020202020204" pitchFamily="34" charset="0"/>
              <a:buChar char="•"/>
            </a:pPr>
            <a:r>
              <a:rPr lang="en-US" sz="2200" dirty="0"/>
              <a:t>ADAGRAD</a:t>
            </a:r>
          </a:p>
          <a:p>
            <a:pPr lvl="1">
              <a:buFont typeface="Arial" panose="020B0604020202020204" pitchFamily="34" charset="0"/>
              <a:buChar char="•"/>
            </a:pPr>
            <a:r>
              <a:rPr lang="en-US" sz="2200" dirty="0"/>
              <a:t>ADADELTA</a:t>
            </a:r>
          </a:p>
          <a:p>
            <a:pPr lvl="1">
              <a:buFont typeface="Arial" panose="020B0604020202020204" pitchFamily="34" charset="0"/>
              <a:buChar char="•"/>
            </a:pPr>
            <a:r>
              <a:rPr lang="en-US" sz="2200" dirty="0" err="1"/>
              <a:t>RMSProp</a:t>
            </a:r>
            <a:endParaRPr lang="en-US" sz="2200" dirty="0"/>
          </a:p>
          <a:p>
            <a:pPr lvl="1">
              <a:buFont typeface="Arial" panose="020B0604020202020204" pitchFamily="34" charset="0"/>
              <a:buChar char="•"/>
            </a:pPr>
            <a:r>
              <a:rPr lang="is-IS" sz="2200" dirty="0"/>
              <a:t>Momentum</a:t>
            </a:r>
          </a:p>
          <a:p>
            <a:pPr lvl="1">
              <a:buFont typeface="Arial" panose="020B0604020202020204" pitchFamily="34" charset="0"/>
              <a:buChar char="•"/>
            </a:pPr>
            <a:r>
              <a:rPr lang="is-IS" sz="2200" dirty="0"/>
              <a:t>...</a:t>
            </a:r>
            <a:endParaRPr lang="en-US" sz="2200"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6543" y="2272428"/>
            <a:ext cx="4429325" cy="3429155"/>
          </a:xfrm>
          <a:prstGeom prst="rect">
            <a:avLst/>
          </a:prstGeom>
        </p:spPr>
      </p:pic>
      <p:sp>
        <p:nvSpPr>
          <p:cNvPr id="6" name="Rectangle 5"/>
          <p:cNvSpPr/>
          <p:nvPr/>
        </p:nvSpPr>
        <p:spPr>
          <a:xfrm>
            <a:off x="164592" y="5946130"/>
            <a:ext cx="5266944" cy="461665"/>
          </a:xfrm>
          <a:prstGeom prst="rect">
            <a:avLst/>
          </a:prstGeom>
        </p:spPr>
        <p:txBody>
          <a:bodyPr wrap="square">
            <a:spAutoFit/>
          </a:bodyPr>
          <a:lstStyle/>
          <a:p>
            <a:r>
              <a:rPr lang="en-US" sz="1200" dirty="0"/>
              <a:t>more wacky </a:t>
            </a:r>
            <a:r>
              <a:rPr lang="en-US" sz="1200" dirty="0" err="1"/>
              <a:t>oprimizations</a:t>
            </a:r>
            <a:r>
              <a:rPr lang="en-US" sz="1200" dirty="0"/>
              <a:t> of gradient descent:</a:t>
            </a:r>
          </a:p>
          <a:p>
            <a:r>
              <a:rPr lang="en-US" sz="1200" dirty="0"/>
              <a:t>http://</a:t>
            </a:r>
            <a:r>
              <a:rPr lang="en-US" sz="1200" dirty="0" err="1"/>
              <a:t>sebastianruder.com</a:t>
            </a:r>
            <a:r>
              <a:rPr lang="en-US" sz="1200" dirty="0"/>
              <a:t>/optimizing-gradient-descent/</a:t>
            </a:r>
          </a:p>
        </p:txBody>
      </p:sp>
    </p:spTree>
    <p:extLst>
      <p:ext uri="{BB962C8B-B14F-4D97-AF65-F5344CB8AC3E}">
        <p14:creationId xmlns:p14="http://schemas.microsoft.com/office/powerpoint/2010/main" val="3815571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15AC-7419-074F-BDBE-95304B3B3378}"/>
              </a:ext>
            </a:extLst>
          </p:cNvPr>
          <p:cNvSpPr>
            <a:spLocks noGrp="1"/>
          </p:cNvSpPr>
          <p:nvPr>
            <p:ph type="title"/>
          </p:nvPr>
        </p:nvSpPr>
        <p:spPr/>
        <p:txBody>
          <a:bodyPr/>
          <a:lstStyle/>
          <a:p>
            <a:r>
              <a:rPr lang="en-US" sz="2600" dirty="0"/>
              <a:t>How do we initialize the weights? </a:t>
            </a:r>
          </a:p>
        </p:txBody>
      </p:sp>
      <p:sp>
        <p:nvSpPr>
          <p:cNvPr id="3" name="Inhaltsplatzhalter 2">
            <a:extLst>
              <a:ext uri="{FF2B5EF4-FFF2-40B4-BE49-F238E27FC236}">
                <a16:creationId xmlns:a16="http://schemas.microsoft.com/office/drawing/2014/main" id="{97996203-B1C8-7448-A4D6-8DBB8C25207A}"/>
              </a:ext>
            </a:extLst>
          </p:cNvPr>
          <p:cNvSpPr>
            <a:spLocks noGrp="1"/>
          </p:cNvSpPr>
          <p:nvPr>
            <p:ph idx="1"/>
          </p:nvPr>
        </p:nvSpPr>
        <p:spPr>
          <a:xfrm>
            <a:off x="250825" y="1592263"/>
            <a:ext cx="8640763" cy="4357017"/>
          </a:xfrm>
        </p:spPr>
        <p:txBody>
          <a:bodyPr/>
          <a:lstStyle/>
          <a:p>
            <a:pPr>
              <a:buFont typeface="Arial" panose="020B0604020202020204" pitchFamily="34" charset="0"/>
              <a:buChar char="•"/>
            </a:pPr>
            <a:r>
              <a:rPr lang="en-US" dirty="0"/>
              <a:t>All zero </a:t>
            </a:r>
            <a:r>
              <a:rPr lang="en-US" dirty="0">
                <a:sym typeface="Wingdings" pitchFamily="2" charset="2"/>
              </a:rPr>
              <a:t> bad idea </a:t>
            </a:r>
          </a:p>
          <a:p>
            <a:pPr>
              <a:buFont typeface="Arial" panose="020B0604020202020204" pitchFamily="34" charset="0"/>
              <a:buChar char="•"/>
            </a:pPr>
            <a:r>
              <a:rPr lang="en-US" dirty="0">
                <a:sym typeface="Wingdings" pitchFamily="2" charset="2"/>
              </a:rPr>
              <a:t>Randomized  okay, but hard to optimize</a:t>
            </a:r>
          </a:p>
          <a:p>
            <a:pPr>
              <a:buFont typeface="Arial" panose="020B0604020202020204" pitchFamily="34" charset="0"/>
              <a:buChar char="•"/>
            </a:pPr>
            <a:endParaRPr lang="en-US" dirty="0">
              <a:sym typeface="Wingdings" pitchFamily="2" charset="2"/>
            </a:endParaRPr>
          </a:p>
          <a:p>
            <a:pPr>
              <a:buFont typeface="Arial" panose="020B0604020202020204" pitchFamily="34" charset="0"/>
              <a:buChar char="•"/>
            </a:pPr>
            <a:r>
              <a:rPr lang="en-US" dirty="0">
                <a:sym typeface="Wingdings" pitchFamily="2" charset="2"/>
              </a:rPr>
              <a:t>Low random values:  Problem of vanishing gradients</a:t>
            </a:r>
            <a:br>
              <a:rPr lang="en-US" dirty="0">
                <a:sym typeface="Wingdings" pitchFamily="2" charset="2"/>
              </a:rPr>
            </a:br>
            <a:r>
              <a:rPr lang="en-US" dirty="0">
                <a:sym typeface="Wingdings" pitchFamily="2" charset="2"/>
              </a:rPr>
              <a:t>During backpropagation, each of the weights receives an update proportional to the partial derivative of the error function. The problem is that in some cases, the gradient will be vanishingly small, effectively preventing the weight from changing its value.</a:t>
            </a:r>
          </a:p>
          <a:p>
            <a:pPr>
              <a:buFont typeface="Arial" panose="020B0604020202020204" pitchFamily="34" charset="0"/>
              <a:buChar char="•"/>
            </a:pPr>
            <a:endParaRPr lang="en-US" dirty="0">
              <a:sym typeface="Wingdings" pitchFamily="2" charset="2"/>
            </a:endParaRPr>
          </a:p>
          <a:p>
            <a:pPr>
              <a:buFont typeface="Arial" panose="020B0604020202020204" pitchFamily="34" charset="0"/>
              <a:buChar char="•"/>
            </a:pPr>
            <a:r>
              <a:rPr lang="en-US" dirty="0">
                <a:sym typeface="Wingdings" pitchFamily="2" charset="2"/>
              </a:rPr>
              <a:t>High random values: Problem of exploding gradients</a:t>
            </a:r>
          </a:p>
        </p:txBody>
      </p:sp>
    </p:spTree>
    <p:extLst>
      <p:ext uri="{BB962C8B-B14F-4D97-AF65-F5344CB8AC3E}">
        <p14:creationId xmlns:p14="http://schemas.microsoft.com/office/powerpoint/2010/main" val="24834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15AC-7419-074F-BDBE-95304B3B3378}"/>
              </a:ext>
            </a:extLst>
          </p:cNvPr>
          <p:cNvSpPr>
            <a:spLocks noGrp="1"/>
          </p:cNvSpPr>
          <p:nvPr>
            <p:ph type="title"/>
          </p:nvPr>
        </p:nvSpPr>
        <p:spPr/>
        <p:txBody>
          <a:bodyPr/>
          <a:lstStyle/>
          <a:p>
            <a:r>
              <a:rPr lang="en-US" sz="2600" dirty="0"/>
              <a:t>How do we initialize the weights? </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97996203-B1C8-7448-A4D6-8DBB8C25207A}"/>
                  </a:ext>
                </a:extLst>
              </p:cNvPr>
              <p:cNvSpPr>
                <a:spLocks noGrp="1"/>
              </p:cNvSpPr>
              <p:nvPr>
                <p:ph idx="1"/>
              </p:nvPr>
            </p:nvSpPr>
            <p:spPr>
              <a:xfrm>
                <a:off x="250825" y="1592263"/>
                <a:ext cx="8640763" cy="4789065"/>
              </a:xfrm>
            </p:spPr>
            <p:txBody>
              <a:bodyPr/>
              <a:lstStyle/>
              <a:p>
                <a:pPr>
                  <a:buFont typeface="Arial" panose="020B0604020202020204" pitchFamily="34" charset="0"/>
                  <a:buChar char="•"/>
                </a:pPr>
                <a:r>
                  <a:rPr lang="en-US" dirty="0"/>
                  <a:t>All zero </a:t>
                </a:r>
                <a:r>
                  <a:rPr lang="en-US" dirty="0">
                    <a:sym typeface="Wingdings" pitchFamily="2" charset="2"/>
                  </a:rPr>
                  <a:t> bad idea </a:t>
                </a:r>
              </a:p>
              <a:p>
                <a:pPr>
                  <a:buFont typeface="Arial" panose="020B0604020202020204" pitchFamily="34" charset="0"/>
                  <a:buChar char="•"/>
                </a:pPr>
                <a:r>
                  <a:rPr lang="en-US" dirty="0">
                    <a:sym typeface="Wingdings" pitchFamily="2" charset="2"/>
                  </a:rPr>
                  <a:t>Randomized  okay, but hard to optimize</a:t>
                </a:r>
              </a:p>
              <a:p>
                <a:pPr>
                  <a:buFont typeface="Arial" panose="020B0604020202020204" pitchFamily="34" charset="0"/>
                  <a:buChar char="•"/>
                </a:pPr>
                <a:r>
                  <a:rPr lang="en-US" dirty="0">
                    <a:sym typeface="Wingdings" pitchFamily="2" charset="2"/>
                  </a:rPr>
                  <a:t>Current state-of-the-art: </a:t>
                </a:r>
                <a:r>
                  <a:rPr lang="en-US" dirty="0" err="1">
                    <a:sym typeface="Wingdings" pitchFamily="2" charset="2"/>
                  </a:rPr>
                  <a:t>Glorot</a:t>
                </a:r>
                <a:r>
                  <a:rPr lang="en-US" dirty="0">
                    <a:sym typeface="Wingdings" pitchFamily="2" charset="2"/>
                  </a:rPr>
                  <a:t> initialization (or “Xavier” initialization)</a:t>
                </a:r>
              </a:p>
              <a:p>
                <a:pPr>
                  <a:buFont typeface="Arial" panose="020B0604020202020204" pitchFamily="34" charset="0"/>
                  <a:buChar char="•"/>
                </a:pPr>
                <a14:m>
                  <m:oMath xmlns:m="http://schemas.openxmlformats.org/officeDocument/2006/math">
                    <m:sSub>
                      <m:sSubPr>
                        <m:ctrlPr>
                          <a:rPr lang="de-DE" sz="2000" b="1" i="1" smtClean="0">
                            <a:solidFill>
                              <a:schemeClr val="accent6"/>
                            </a:solidFill>
                            <a:latin typeface="Cambria Math" panose="02040503050406030204" pitchFamily="18" charset="0"/>
                            <a:ea typeface="Cambria Math" panose="02040503050406030204" pitchFamily="18" charset="0"/>
                          </a:rPr>
                        </m:ctrlPr>
                      </m:sSubPr>
                      <m:e>
                        <m:r>
                          <a:rPr lang="de-DE" sz="2000" b="1" i="0">
                            <a:solidFill>
                              <a:schemeClr val="accent6"/>
                            </a:solidFill>
                            <a:latin typeface="Cambria Math" panose="02040503050406030204" pitchFamily="18" charset="0"/>
                            <a:ea typeface="Cambria Math" panose="02040503050406030204" pitchFamily="18" charset="0"/>
                          </a:rPr>
                          <m:t>𝐖</m:t>
                        </m:r>
                      </m:e>
                      <m:sub>
                        <m:r>
                          <a:rPr lang="de-DE" sz="2000" b="1" i="0">
                            <a:solidFill>
                              <a:schemeClr val="accent6"/>
                            </a:solidFill>
                            <a:latin typeface="Cambria Math" panose="02040503050406030204" pitchFamily="18" charset="0"/>
                            <a:ea typeface="Cambria Math" panose="02040503050406030204" pitchFamily="18" charset="0"/>
                          </a:rPr>
                          <m:t>𝐢𝐣</m:t>
                        </m:r>
                      </m:sub>
                    </m:sSub>
                    <m:r>
                      <a:rPr lang="de-DE" sz="2000" b="1" i="0">
                        <a:solidFill>
                          <a:schemeClr val="accent6"/>
                        </a:solidFill>
                        <a:latin typeface="Cambria Math" panose="02040503050406030204" pitchFamily="18" charset="0"/>
                        <a:ea typeface="Cambria Math" panose="02040503050406030204" pitchFamily="18" charset="0"/>
                      </a:rPr>
                      <m:t>=</m:t>
                    </m:r>
                    <m:r>
                      <a:rPr lang="de-DE" sz="2000" b="1" i="0">
                        <a:solidFill>
                          <a:schemeClr val="accent6"/>
                        </a:solidFill>
                        <a:latin typeface="Cambria Math" panose="02040503050406030204" pitchFamily="18" charset="0"/>
                        <a:ea typeface="Cambria Math" panose="02040503050406030204" pitchFamily="18" charset="0"/>
                      </a:rPr>
                      <m:t>𝐔</m:t>
                    </m:r>
                    <m:d>
                      <m:dPr>
                        <m:begChr m:val="["/>
                        <m:endChr m:val="]"/>
                        <m:ctrlPr>
                          <a:rPr lang="de-DE" sz="2000" b="1" i="1">
                            <a:solidFill>
                              <a:schemeClr val="accent6"/>
                            </a:solidFill>
                            <a:latin typeface="Cambria Math" panose="02040503050406030204" pitchFamily="18" charset="0"/>
                            <a:ea typeface="Cambria Math" panose="02040503050406030204" pitchFamily="18" charset="0"/>
                          </a:rPr>
                        </m:ctrlPr>
                      </m:dPr>
                      <m:e>
                        <m:r>
                          <a:rPr lang="de-DE" sz="2000" b="1" i="0">
                            <a:solidFill>
                              <a:schemeClr val="accent6"/>
                            </a:solidFill>
                            <a:latin typeface="Cambria Math" panose="02040503050406030204" pitchFamily="18" charset="0"/>
                            <a:ea typeface="Cambria Math" panose="02040503050406030204" pitchFamily="18" charset="0"/>
                          </a:rPr>
                          <m:t>−</m:t>
                        </m:r>
                        <m:box>
                          <m:boxPr>
                            <m:ctrlPr>
                              <a:rPr lang="de-DE" sz="2000" b="1" i="1">
                                <a:solidFill>
                                  <a:schemeClr val="accent6"/>
                                </a:solidFill>
                                <a:latin typeface="Cambria Math" panose="02040503050406030204" pitchFamily="18" charset="0"/>
                                <a:ea typeface="Cambria Math" panose="02040503050406030204" pitchFamily="18" charset="0"/>
                              </a:rPr>
                            </m:ctrlPr>
                          </m:boxPr>
                          <m:e>
                            <m:argPr>
                              <m:argSz m:val="-1"/>
                            </m:argPr>
                            <m:f>
                              <m:fPr>
                                <m:ctrlPr>
                                  <a:rPr lang="de-DE" sz="2000" b="1" i="1">
                                    <a:solidFill>
                                      <a:schemeClr val="accent6"/>
                                    </a:solidFill>
                                    <a:latin typeface="Cambria Math" panose="02040503050406030204" pitchFamily="18" charset="0"/>
                                    <a:ea typeface="Cambria Math" panose="02040503050406030204" pitchFamily="18" charset="0"/>
                                  </a:rPr>
                                </m:ctrlPr>
                              </m:fPr>
                              <m:num>
                                <m:r>
                                  <a:rPr lang="de-DE" sz="2000" b="1" i="0">
                                    <a:solidFill>
                                      <a:schemeClr val="accent6"/>
                                    </a:solidFill>
                                    <a:latin typeface="Cambria Math" panose="02040503050406030204" pitchFamily="18" charset="0"/>
                                    <a:ea typeface="Cambria Math" panose="02040503050406030204" pitchFamily="18" charset="0"/>
                                  </a:rPr>
                                  <m:t>𝟏</m:t>
                                </m:r>
                              </m:num>
                              <m:den>
                                <m:rad>
                                  <m:radPr>
                                    <m:degHide m:val="on"/>
                                    <m:ctrlPr>
                                      <a:rPr lang="de-DE" sz="2000" b="1" i="1">
                                        <a:solidFill>
                                          <a:schemeClr val="accent6"/>
                                        </a:solidFill>
                                        <a:latin typeface="Cambria Math" panose="02040503050406030204" pitchFamily="18" charset="0"/>
                                        <a:ea typeface="Cambria Math" panose="02040503050406030204" pitchFamily="18" charset="0"/>
                                      </a:rPr>
                                    </m:ctrlPr>
                                  </m:radPr>
                                  <m:deg/>
                                  <m:e>
                                    <m:r>
                                      <a:rPr lang="de-DE" sz="2000" b="1" i="0">
                                        <a:solidFill>
                                          <a:schemeClr val="accent6"/>
                                        </a:solidFill>
                                        <a:latin typeface="Cambria Math" panose="02040503050406030204" pitchFamily="18" charset="0"/>
                                        <a:ea typeface="Cambria Math" panose="02040503050406030204" pitchFamily="18" charset="0"/>
                                      </a:rPr>
                                      <m:t>𝐧</m:t>
                                    </m:r>
                                  </m:e>
                                </m:rad>
                              </m:den>
                            </m:f>
                          </m:e>
                        </m:box>
                        <m:r>
                          <a:rPr lang="de-DE" sz="2000" b="1" i="0">
                            <a:solidFill>
                              <a:schemeClr val="accent6"/>
                            </a:solidFill>
                            <a:latin typeface="Cambria Math" panose="02040503050406030204" pitchFamily="18" charset="0"/>
                            <a:ea typeface="Cambria Math" panose="02040503050406030204" pitchFamily="18" charset="0"/>
                          </a:rPr>
                          <m:t>, +</m:t>
                        </m:r>
                        <m:box>
                          <m:boxPr>
                            <m:ctrlPr>
                              <a:rPr lang="de-DE" sz="2000" b="1" i="1">
                                <a:solidFill>
                                  <a:schemeClr val="accent6"/>
                                </a:solidFill>
                                <a:latin typeface="Cambria Math" panose="02040503050406030204" pitchFamily="18" charset="0"/>
                                <a:ea typeface="Cambria Math" panose="02040503050406030204" pitchFamily="18" charset="0"/>
                              </a:rPr>
                            </m:ctrlPr>
                          </m:boxPr>
                          <m:e>
                            <m:argPr>
                              <m:argSz m:val="-1"/>
                            </m:argPr>
                            <m:f>
                              <m:fPr>
                                <m:ctrlPr>
                                  <a:rPr lang="de-DE" sz="2000" b="1" i="1">
                                    <a:solidFill>
                                      <a:schemeClr val="accent6"/>
                                    </a:solidFill>
                                    <a:latin typeface="Cambria Math" panose="02040503050406030204" pitchFamily="18" charset="0"/>
                                    <a:ea typeface="Cambria Math" panose="02040503050406030204" pitchFamily="18" charset="0"/>
                                  </a:rPr>
                                </m:ctrlPr>
                              </m:fPr>
                              <m:num>
                                <m:r>
                                  <a:rPr lang="de-DE" sz="2000" b="1" i="0">
                                    <a:solidFill>
                                      <a:schemeClr val="accent6"/>
                                    </a:solidFill>
                                    <a:latin typeface="Cambria Math" panose="02040503050406030204" pitchFamily="18" charset="0"/>
                                    <a:ea typeface="Cambria Math" panose="02040503050406030204" pitchFamily="18" charset="0"/>
                                  </a:rPr>
                                  <m:t>𝟏</m:t>
                                </m:r>
                              </m:num>
                              <m:den>
                                <m:rad>
                                  <m:radPr>
                                    <m:degHide m:val="on"/>
                                    <m:ctrlPr>
                                      <a:rPr lang="de-DE" sz="2000" b="1" i="1">
                                        <a:solidFill>
                                          <a:schemeClr val="accent6"/>
                                        </a:solidFill>
                                        <a:latin typeface="Cambria Math" panose="02040503050406030204" pitchFamily="18" charset="0"/>
                                        <a:ea typeface="Cambria Math" panose="02040503050406030204" pitchFamily="18" charset="0"/>
                                      </a:rPr>
                                    </m:ctrlPr>
                                  </m:radPr>
                                  <m:deg/>
                                  <m:e>
                                    <m:r>
                                      <a:rPr lang="de-DE" sz="2000" b="1" i="0">
                                        <a:solidFill>
                                          <a:schemeClr val="accent6"/>
                                        </a:solidFill>
                                        <a:latin typeface="Cambria Math" panose="02040503050406030204" pitchFamily="18" charset="0"/>
                                        <a:ea typeface="Cambria Math" panose="02040503050406030204" pitchFamily="18" charset="0"/>
                                      </a:rPr>
                                      <m:t>𝐧</m:t>
                                    </m:r>
                                  </m:e>
                                </m:rad>
                              </m:den>
                            </m:f>
                          </m:e>
                        </m:box>
                      </m:e>
                    </m:d>
                  </m:oMath>
                </a14:m>
                <a:endParaRPr lang="de-DE" sz="2000" b="1" dirty="0">
                  <a:solidFill>
                    <a:schemeClr val="accent6"/>
                  </a:solidFill>
                  <a:latin typeface="Cambria Math" panose="02040503050406030204" pitchFamily="18" charset="0"/>
                  <a:ea typeface="Cambria Math" panose="02040503050406030204" pitchFamily="18" charset="0"/>
                </a:endParaRPr>
              </a:p>
              <a:p>
                <a:pPr lvl="1">
                  <a:buFont typeface="Arial" panose="020B0604020202020204" pitchFamily="34" charset="0"/>
                  <a:buChar char="•"/>
                </a:pPr>
                <a:r>
                  <a:rPr lang="de-DE" sz="2200" b="1" dirty="0">
                    <a:solidFill>
                      <a:schemeClr val="accent6"/>
                    </a:solidFill>
                    <a:latin typeface="Cambria Math" panose="02040503050406030204" pitchFamily="18" charset="0"/>
                    <a:ea typeface="Cambria Math" panose="02040503050406030204" pitchFamily="18" charset="0"/>
                  </a:rPr>
                  <a:t>U </a:t>
                </a:r>
                <a:r>
                  <a:rPr lang="en-US" sz="2200" dirty="0">
                    <a:sym typeface="Wingdings" pitchFamily="2" charset="2"/>
                  </a:rPr>
                  <a:t>is the uniform distribution</a:t>
                </a:r>
              </a:p>
              <a:p>
                <a:pPr lvl="1">
                  <a:buFont typeface="Arial" panose="020B0604020202020204" pitchFamily="34" charset="0"/>
                  <a:buChar char="•"/>
                </a:pPr>
                <a:r>
                  <a:rPr lang="de-DE" sz="2200" b="1" dirty="0" err="1">
                    <a:solidFill>
                      <a:schemeClr val="accent6"/>
                    </a:solidFill>
                    <a:latin typeface="Cambria Math" panose="02040503050406030204" pitchFamily="18" charset="0"/>
                    <a:ea typeface="Cambria Math" panose="02040503050406030204" pitchFamily="18" charset="0"/>
                  </a:rPr>
                  <a:t>n</a:t>
                </a:r>
                <a:r>
                  <a:rPr lang="de-DE" sz="2200" b="1" dirty="0">
                    <a:solidFill>
                      <a:schemeClr val="accent6"/>
                    </a:solidFill>
                    <a:latin typeface="Cambria Math" panose="02040503050406030204" pitchFamily="18" charset="0"/>
                    <a:ea typeface="Cambria Math" panose="02040503050406030204" pitchFamily="18" charset="0"/>
                  </a:rPr>
                  <a:t> </a:t>
                </a:r>
                <a:r>
                  <a:rPr lang="de-DE" sz="2200" dirty="0" err="1"/>
                  <a:t>is</a:t>
                </a:r>
                <a:r>
                  <a:rPr lang="de-DE" sz="2200" dirty="0"/>
                  <a:t> </a:t>
                </a:r>
                <a:r>
                  <a:rPr lang="de-DE" sz="2200" dirty="0" err="1"/>
                  <a:t>the</a:t>
                </a:r>
                <a:r>
                  <a:rPr lang="de-DE" sz="2200" dirty="0"/>
                  <a:t> </a:t>
                </a:r>
                <a:r>
                  <a:rPr lang="de-DE" sz="2200" dirty="0" err="1"/>
                  <a:t>size</a:t>
                </a:r>
                <a:r>
                  <a:rPr lang="de-DE" sz="2200" dirty="0"/>
                  <a:t> </a:t>
                </a:r>
                <a:r>
                  <a:rPr lang="de-DE" sz="2200" dirty="0" err="1"/>
                  <a:t>of</a:t>
                </a:r>
                <a:r>
                  <a:rPr lang="de-DE" sz="2200" dirty="0"/>
                  <a:t> </a:t>
                </a:r>
                <a:r>
                  <a:rPr lang="de-DE" sz="2200" dirty="0" err="1"/>
                  <a:t>the</a:t>
                </a:r>
                <a:r>
                  <a:rPr lang="de-DE" sz="2200" dirty="0"/>
                  <a:t> </a:t>
                </a:r>
                <a:r>
                  <a:rPr lang="de-DE" sz="2200" dirty="0" err="1"/>
                  <a:t>previous</a:t>
                </a:r>
                <a:r>
                  <a:rPr lang="de-DE" sz="2200" dirty="0"/>
                  <a:t> </a:t>
                </a:r>
                <a:r>
                  <a:rPr lang="de-DE" sz="2200" dirty="0" err="1"/>
                  <a:t>layer</a:t>
                </a:r>
                <a:r>
                  <a:rPr lang="de-DE" sz="2200" dirty="0"/>
                  <a:t> (</a:t>
                </a:r>
                <a:r>
                  <a:rPr lang="de-DE" sz="2200" dirty="0" err="1"/>
                  <a:t>the</a:t>
                </a:r>
                <a:r>
                  <a:rPr lang="de-DE" sz="2200" dirty="0"/>
                  <a:t> </a:t>
                </a:r>
                <a:r>
                  <a:rPr lang="de-DE" sz="2200" dirty="0" err="1"/>
                  <a:t>number</a:t>
                </a:r>
                <a:r>
                  <a:rPr lang="de-DE" sz="2200" dirty="0"/>
                  <a:t> </a:t>
                </a:r>
                <a:r>
                  <a:rPr lang="de-DE" sz="2200" dirty="0" err="1"/>
                  <a:t>of</a:t>
                </a:r>
                <a:r>
                  <a:rPr lang="de-DE" sz="2200" dirty="0"/>
                  <a:t> </a:t>
                </a:r>
                <a:r>
                  <a:rPr lang="de-DE" sz="2200" dirty="0" err="1"/>
                  <a:t>columns</a:t>
                </a:r>
                <a:r>
                  <a:rPr lang="de-DE" sz="2200" dirty="0"/>
                  <a:t> </a:t>
                </a:r>
                <a:r>
                  <a:rPr lang="de-DE" sz="2200" dirty="0" err="1"/>
                  <a:t>of</a:t>
                </a:r>
                <a:r>
                  <a:rPr lang="de-DE" sz="2200" dirty="0"/>
                  <a:t> </a:t>
                </a:r>
                <a:r>
                  <a:rPr lang="de-DE" sz="2200" b="1" dirty="0">
                    <a:solidFill>
                      <a:schemeClr val="accent6"/>
                    </a:solidFill>
                    <a:latin typeface="Cambria Math" panose="02040503050406030204" pitchFamily="18" charset="0"/>
                    <a:ea typeface="Cambria Math" panose="02040503050406030204" pitchFamily="18" charset="0"/>
                  </a:rPr>
                  <a:t>W</a:t>
                </a:r>
                <a:r>
                  <a:rPr lang="de-DE" sz="2200" dirty="0"/>
                  <a:t>) </a:t>
                </a:r>
              </a:p>
              <a:p>
                <a:pPr>
                  <a:buFont typeface="Arial" panose="020B0604020202020204" pitchFamily="34" charset="0"/>
                  <a:buChar char="•"/>
                </a:pPr>
                <a:r>
                  <a:rPr lang="en-US" dirty="0"/>
                  <a:t>Subject to a lot of experimentation</a:t>
                </a:r>
              </a:p>
              <a:p>
                <a:pPr>
                  <a:buFont typeface="Arial" panose="020B0604020202020204" pitchFamily="34" charset="0"/>
                  <a:buChar char="•"/>
                </a:pPr>
                <a:endParaRPr lang="en-US" dirty="0"/>
              </a:p>
              <a:p>
                <a:pPr>
                  <a:buFont typeface="Arial" panose="020B0604020202020204" pitchFamily="34" charset="0"/>
                  <a:buChar char="•"/>
                </a:pPr>
                <a:r>
                  <a:rPr lang="en-US" sz="2000" dirty="0"/>
                  <a:t>Xavier </a:t>
                </a:r>
                <a:r>
                  <a:rPr lang="en-US" sz="2000" dirty="0" err="1"/>
                  <a:t>Glorot</a:t>
                </a:r>
                <a:r>
                  <a:rPr lang="en-US" sz="2000" dirty="0"/>
                  <a:t> &amp; </a:t>
                </a:r>
                <a:r>
                  <a:rPr lang="en-US" sz="2000" dirty="0" err="1"/>
                  <a:t>YoshuaBengio</a:t>
                </a:r>
                <a:r>
                  <a:rPr lang="en-US" sz="2000" dirty="0"/>
                  <a:t>. (2010): </a:t>
                </a:r>
                <a:r>
                  <a:rPr lang="de-DE" sz="2000" i="1" dirty="0"/>
                  <a:t>Understanding </a:t>
                </a:r>
                <a:r>
                  <a:rPr lang="de-DE" sz="2000" i="1" dirty="0" err="1"/>
                  <a:t>the</a:t>
                </a:r>
                <a:r>
                  <a:rPr lang="de-DE" sz="2000" i="1" dirty="0"/>
                  <a:t> </a:t>
                </a:r>
                <a:r>
                  <a:rPr lang="de-DE" sz="2000" i="1" dirty="0" err="1"/>
                  <a:t>difficulty</a:t>
                </a:r>
                <a:r>
                  <a:rPr lang="de-DE" sz="2000" i="1" dirty="0"/>
                  <a:t> </a:t>
                </a:r>
                <a:r>
                  <a:rPr lang="de-DE" sz="2000" i="1" dirty="0" err="1"/>
                  <a:t>of</a:t>
                </a:r>
                <a:r>
                  <a:rPr lang="de-DE" sz="2000" i="1" dirty="0"/>
                  <a:t> </a:t>
                </a:r>
                <a:r>
                  <a:rPr lang="de-DE" sz="2000" i="1"/>
                  <a:t>training</a:t>
                </a:r>
                <a:r>
                  <a:rPr lang="de-DE" sz="2000" i="1" dirty="0"/>
                  <a:t> </a:t>
                </a:r>
                <a:r>
                  <a:rPr lang="de-DE" sz="2000" i="1" dirty="0" err="1"/>
                  <a:t>deep</a:t>
                </a:r>
                <a:r>
                  <a:rPr lang="de-DE" sz="2000" i="1" dirty="0"/>
                  <a:t> </a:t>
                </a:r>
                <a:r>
                  <a:rPr lang="de-DE" sz="2000" i="1" dirty="0" err="1"/>
                  <a:t>feed</a:t>
                </a:r>
                <a:r>
                  <a:rPr lang="de-DE" sz="2000" i="1" dirty="0"/>
                  <a:t> </a:t>
                </a:r>
                <a:r>
                  <a:rPr lang="de-DE" sz="2000" i="1" dirty="0" err="1"/>
                  <a:t>forward</a:t>
                </a:r>
                <a:r>
                  <a:rPr lang="de-DE" sz="2000" i="1" dirty="0"/>
                  <a:t> </a:t>
                </a:r>
                <a:r>
                  <a:rPr lang="de-DE" sz="2000" i="1" dirty="0" err="1"/>
                  <a:t>neural</a:t>
                </a:r>
                <a:r>
                  <a:rPr lang="de-DE" sz="2000" i="1" dirty="0"/>
                  <a:t> </a:t>
                </a:r>
                <a:r>
                  <a:rPr lang="de-DE" sz="2000" i="1" dirty="0" err="1"/>
                  <a:t>networks</a:t>
                </a:r>
                <a:br>
                  <a:rPr lang="en-US" sz="2000" dirty="0"/>
                </a:br>
                <a:r>
                  <a:rPr lang="en-US" sz="2000" dirty="0">
                    <a:hlinkClick r:id="rId2"/>
                  </a:rPr>
                  <a:t>http://proceedings.mlr.press/v9/glorot10a/glorot10a.pdf</a:t>
                </a:r>
                <a:endParaRPr lang="en-US" sz="2000" dirty="0"/>
              </a:p>
              <a:p>
                <a:pPr>
                  <a:buFont typeface="Arial" panose="020B0604020202020204" pitchFamily="34" charset="0"/>
                  <a:buChar char="•"/>
                </a:pPr>
                <a:endParaRPr lang="en-US" dirty="0"/>
              </a:p>
            </p:txBody>
          </p:sp>
        </mc:Choice>
        <mc:Fallback xmlns="">
          <p:sp>
            <p:nvSpPr>
              <p:cNvPr id="3" name="Inhaltsplatzhalter 2">
                <a:extLst>
                  <a:ext uri="{FF2B5EF4-FFF2-40B4-BE49-F238E27FC236}">
                    <a16:creationId xmlns:a16="http://schemas.microsoft.com/office/drawing/2014/main" id="{97996203-B1C8-7448-A4D6-8DBB8C25207A}"/>
                  </a:ext>
                </a:extLst>
              </p:cNvPr>
              <p:cNvSpPr>
                <a:spLocks noGrp="1" noRot="1" noChangeAspect="1" noMove="1" noResize="1" noEditPoints="1" noAdjustHandles="1" noChangeArrowheads="1" noChangeShapeType="1" noTextEdit="1"/>
              </p:cNvSpPr>
              <p:nvPr>
                <p:ph idx="1"/>
              </p:nvPr>
            </p:nvSpPr>
            <p:spPr>
              <a:xfrm>
                <a:off x="250825" y="1592263"/>
                <a:ext cx="8640763" cy="4789065"/>
              </a:xfrm>
              <a:blipFill>
                <a:blip r:embed="rId3"/>
                <a:stretch>
                  <a:fillRect l="-734" t="-529"/>
                </a:stretch>
              </a:blipFill>
            </p:spPr>
            <p:txBody>
              <a:bodyPr/>
              <a:lstStyle/>
              <a:p>
                <a:r>
                  <a:rPr lang="en-US">
                    <a:noFill/>
                  </a:rPr>
                  <a:t> </a:t>
                </a:r>
              </a:p>
            </p:txBody>
          </p:sp>
        </mc:Fallback>
      </mc:AlternateContent>
    </p:spTree>
    <p:extLst>
      <p:ext uri="{BB962C8B-B14F-4D97-AF65-F5344CB8AC3E}">
        <p14:creationId xmlns:p14="http://schemas.microsoft.com/office/powerpoint/2010/main" val="230911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Learned Representations</a:t>
            </a:r>
          </a:p>
        </p:txBody>
      </p:sp>
      <p:sp>
        <p:nvSpPr>
          <p:cNvPr id="4" name="Textfeld 3"/>
          <p:cNvSpPr txBox="1"/>
          <p:nvPr/>
        </p:nvSpPr>
        <p:spPr>
          <a:xfrm>
            <a:off x="1403648" y="6055108"/>
            <a:ext cx="6367729" cy="430887"/>
          </a:xfrm>
          <a:prstGeom prst="rect">
            <a:avLst/>
          </a:prstGeom>
          <a:noFill/>
        </p:spPr>
        <p:txBody>
          <a:bodyPr wrap="square" rtlCol="0">
            <a:spAutoFit/>
          </a:bodyPr>
          <a:lstStyle/>
          <a:p>
            <a:r>
              <a:rPr lang="en-US" sz="1100" dirty="0"/>
              <a:t>Source: </a:t>
            </a:r>
            <a:r>
              <a:rPr lang="en-US" sz="1100" dirty="0">
                <a:hlinkClick r:id="rId3"/>
              </a:rPr>
              <a:t>https://becominghuman.ai/what-is-deep-learning-and-its-advantages-16b74bc541a1</a:t>
            </a:r>
            <a:r>
              <a:rPr lang="en-US" sz="1100" dirty="0"/>
              <a:t> and</a:t>
            </a:r>
          </a:p>
          <a:p>
            <a:r>
              <a:rPr lang="de-DE" sz="1100" dirty="0"/>
              <a:t>Lee et al. (ICML 2009) </a:t>
            </a:r>
            <a:endParaRPr lang="en-US" sz="1100" dirty="0"/>
          </a:p>
        </p:txBody>
      </p:sp>
      <p:pic>
        <p:nvPicPr>
          <p:cNvPr id="46" name="Grafik 45">
            <a:extLst>
              <a:ext uri="{FF2B5EF4-FFF2-40B4-BE49-F238E27FC236}">
                <a16:creationId xmlns:a16="http://schemas.microsoft.com/office/drawing/2014/main" id="{020F937F-E14C-C14A-93E4-EB4A4445B602}"/>
              </a:ext>
            </a:extLst>
          </p:cNvPr>
          <p:cNvPicPr>
            <a:picLocks noChangeAspect="1"/>
          </p:cNvPicPr>
          <p:nvPr/>
        </p:nvPicPr>
        <p:blipFill>
          <a:blip r:embed="rId4"/>
          <a:stretch>
            <a:fillRect/>
          </a:stretch>
        </p:blipFill>
        <p:spPr>
          <a:xfrm>
            <a:off x="755576" y="1780483"/>
            <a:ext cx="7253185" cy="4252179"/>
          </a:xfrm>
          <a:prstGeom prst="rect">
            <a:avLst/>
          </a:prstGeom>
        </p:spPr>
      </p:pic>
    </p:spTree>
    <p:extLst>
      <p:ext uri="{BB962C8B-B14F-4D97-AF65-F5344CB8AC3E}">
        <p14:creationId xmlns:p14="http://schemas.microsoft.com/office/powerpoint/2010/main" val="3012698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DACE2-7D4B-EB43-862A-C6CFD6FE1FB8}"/>
              </a:ext>
            </a:extLst>
          </p:cNvPr>
          <p:cNvSpPr>
            <a:spLocks noGrp="1"/>
          </p:cNvSpPr>
          <p:nvPr>
            <p:ph type="title"/>
          </p:nvPr>
        </p:nvSpPr>
        <p:spPr/>
        <p:txBody>
          <a:bodyPr/>
          <a:lstStyle/>
          <a:p>
            <a:r>
              <a:rPr lang="de-DE" dirty="0">
                <a:latin typeface="Helvetica Neue" panose="02000503000000020004" pitchFamily="2" charset="0"/>
                <a:ea typeface="Helvetica Neue" panose="02000503000000020004" pitchFamily="2" charset="0"/>
                <a:cs typeface="Helvetica Neue" panose="02000503000000020004" pitchFamily="2" charset="0"/>
              </a:rPr>
              <a:t>Backpropagation</a:t>
            </a:r>
          </a:p>
        </p:txBody>
      </p:sp>
      <p:pic>
        <p:nvPicPr>
          <p:cNvPr id="31" name="Picture 30">
            <a:extLst>
              <a:ext uri="{FF2B5EF4-FFF2-40B4-BE49-F238E27FC236}">
                <a16:creationId xmlns:a16="http://schemas.microsoft.com/office/drawing/2014/main" id="{6CDEB622-1A90-644D-9BE5-23A3555A2A49}"/>
              </a:ext>
            </a:extLst>
          </p:cNvPr>
          <p:cNvPicPr>
            <a:picLocks noChangeAspect="1"/>
          </p:cNvPicPr>
          <p:nvPr/>
        </p:nvPicPr>
        <p:blipFill rotWithShape="1">
          <a:blip r:embed="rId2">
            <a:alphaModFix amt="35000"/>
          </a:blip>
          <a:srcRect r="43135"/>
          <a:stretch/>
        </p:blipFill>
        <p:spPr>
          <a:xfrm>
            <a:off x="2362200" y="1545005"/>
            <a:ext cx="4571999" cy="4824045"/>
          </a:xfrm>
          <a:prstGeom prst="rect">
            <a:avLst/>
          </a:prstGeom>
        </p:spPr>
      </p:pic>
      <p:sp>
        <p:nvSpPr>
          <p:cNvPr id="34" name="Oval 33">
            <a:extLst>
              <a:ext uri="{FF2B5EF4-FFF2-40B4-BE49-F238E27FC236}">
                <a16:creationId xmlns:a16="http://schemas.microsoft.com/office/drawing/2014/main" id="{F11FB57C-A7D6-A54F-BF3C-D727010A2B94}"/>
              </a:ext>
            </a:extLst>
          </p:cNvPr>
          <p:cNvSpPr/>
          <p:nvPr/>
        </p:nvSpPr>
        <p:spPr>
          <a:xfrm>
            <a:off x="4106675" y="3361578"/>
            <a:ext cx="298174" cy="298174"/>
          </a:xfrm>
          <a:prstGeom prst="ellipse">
            <a:avLst/>
          </a:prstGeom>
          <a:solidFill>
            <a:srgbClr val="DCAC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35" name="Oval 34">
            <a:extLst>
              <a:ext uri="{FF2B5EF4-FFF2-40B4-BE49-F238E27FC236}">
                <a16:creationId xmlns:a16="http://schemas.microsoft.com/office/drawing/2014/main" id="{915BE8CE-9F6C-3B47-9C04-FAF9064FBC04}"/>
              </a:ext>
            </a:extLst>
          </p:cNvPr>
          <p:cNvSpPr/>
          <p:nvPr/>
        </p:nvSpPr>
        <p:spPr>
          <a:xfrm>
            <a:off x="5029200" y="4114664"/>
            <a:ext cx="298174" cy="298174"/>
          </a:xfrm>
          <a:prstGeom prst="ellipse">
            <a:avLst/>
          </a:prstGeom>
          <a:solidFill>
            <a:srgbClr val="A2CE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36" name="Oval 35">
            <a:extLst>
              <a:ext uri="{FF2B5EF4-FFF2-40B4-BE49-F238E27FC236}">
                <a16:creationId xmlns:a16="http://schemas.microsoft.com/office/drawing/2014/main" id="{F052F612-181C-1045-B99B-0174F42C81A2}"/>
              </a:ext>
            </a:extLst>
          </p:cNvPr>
          <p:cNvSpPr/>
          <p:nvPr/>
        </p:nvSpPr>
        <p:spPr>
          <a:xfrm>
            <a:off x="3608387" y="3719462"/>
            <a:ext cx="298174" cy="298174"/>
          </a:xfrm>
          <a:prstGeom prst="ellipse">
            <a:avLst/>
          </a:prstGeom>
          <a:solidFill>
            <a:srgbClr val="E1F8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37" name="Oval 36">
            <a:extLst>
              <a:ext uri="{FF2B5EF4-FFF2-40B4-BE49-F238E27FC236}">
                <a16:creationId xmlns:a16="http://schemas.microsoft.com/office/drawing/2014/main" id="{3DE55546-B50A-364C-A9D6-7D8CE620233D}"/>
              </a:ext>
            </a:extLst>
          </p:cNvPr>
          <p:cNvSpPr/>
          <p:nvPr/>
        </p:nvSpPr>
        <p:spPr>
          <a:xfrm>
            <a:off x="4452419" y="3642502"/>
            <a:ext cx="298174" cy="298174"/>
          </a:xfrm>
          <a:prstGeom prst="ellipse">
            <a:avLst/>
          </a:prstGeom>
          <a:solidFill>
            <a:srgbClr val="E1F8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38" name="Oval 37">
            <a:extLst>
              <a:ext uri="{FF2B5EF4-FFF2-40B4-BE49-F238E27FC236}">
                <a16:creationId xmlns:a16="http://schemas.microsoft.com/office/drawing/2014/main" id="{8F03EC69-9F81-D64D-8217-B9D98A12D4F1}"/>
              </a:ext>
            </a:extLst>
          </p:cNvPr>
          <p:cNvSpPr/>
          <p:nvPr/>
        </p:nvSpPr>
        <p:spPr>
          <a:xfrm>
            <a:off x="5156454" y="3694592"/>
            <a:ext cx="298174" cy="298174"/>
          </a:xfrm>
          <a:prstGeom prst="ellipse">
            <a:avLst/>
          </a:prstGeom>
          <a:solidFill>
            <a:srgbClr val="E1F8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39" name="Oval 38">
            <a:extLst>
              <a:ext uri="{FF2B5EF4-FFF2-40B4-BE49-F238E27FC236}">
                <a16:creationId xmlns:a16="http://schemas.microsoft.com/office/drawing/2014/main" id="{A80672C3-A2B1-6F46-81C1-4201FA74F167}"/>
              </a:ext>
            </a:extLst>
          </p:cNvPr>
          <p:cNvSpPr/>
          <p:nvPr/>
        </p:nvSpPr>
        <p:spPr>
          <a:xfrm>
            <a:off x="4059105" y="4199254"/>
            <a:ext cx="298174" cy="298174"/>
          </a:xfrm>
          <a:prstGeom prst="ellipse">
            <a:avLst/>
          </a:prstGeom>
          <a:solidFill>
            <a:srgbClr val="A2CE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cxnSp>
        <p:nvCxnSpPr>
          <p:cNvPr id="40" name="Gerade Verbindung mit Pfeil 14">
            <a:extLst>
              <a:ext uri="{FF2B5EF4-FFF2-40B4-BE49-F238E27FC236}">
                <a16:creationId xmlns:a16="http://schemas.microsoft.com/office/drawing/2014/main" id="{2353040B-AD53-544B-9457-BF392F2418BF}"/>
              </a:ext>
            </a:extLst>
          </p:cNvPr>
          <p:cNvCxnSpPr>
            <a:cxnSpLocks/>
            <a:stCxn id="39" idx="1"/>
            <a:endCxn id="36" idx="4"/>
          </p:cNvCxnSpPr>
          <p:nvPr/>
        </p:nvCxnSpPr>
        <p:spPr>
          <a:xfrm flipH="1" flipV="1">
            <a:off x="3757474" y="4017636"/>
            <a:ext cx="345298" cy="225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16">
            <a:extLst>
              <a:ext uri="{FF2B5EF4-FFF2-40B4-BE49-F238E27FC236}">
                <a16:creationId xmlns:a16="http://schemas.microsoft.com/office/drawing/2014/main" id="{9C008CDF-C2DC-FA4D-88DC-1891F2429D46}"/>
              </a:ext>
            </a:extLst>
          </p:cNvPr>
          <p:cNvCxnSpPr>
            <a:cxnSpLocks/>
            <a:stCxn id="39" idx="0"/>
            <a:endCxn id="37" idx="4"/>
          </p:cNvCxnSpPr>
          <p:nvPr/>
        </p:nvCxnSpPr>
        <p:spPr>
          <a:xfrm flipV="1">
            <a:off x="4208192" y="3940676"/>
            <a:ext cx="393314" cy="258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19">
            <a:extLst>
              <a:ext uri="{FF2B5EF4-FFF2-40B4-BE49-F238E27FC236}">
                <a16:creationId xmlns:a16="http://schemas.microsoft.com/office/drawing/2014/main" id="{728DB38E-8601-0244-BF29-2D61D83D6589}"/>
              </a:ext>
            </a:extLst>
          </p:cNvPr>
          <p:cNvCxnSpPr>
            <a:cxnSpLocks/>
            <a:stCxn id="39" idx="7"/>
            <a:endCxn id="38" idx="3"/>
          </p:cNvCxnSpPr>
          <p:nvPr/>
        </p:nvCxnSpPr>
        <p:spPr>
          <a:xfrm flipV="1">
            <a:off x="4313612" y="3949099"/>
            <a:ext cx="886509" cy="293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22">
            <a:extLst>
              <a:ext uri="{FF2B5EF4-FFF2-40B4-BE49-F238E27FC236}">
                <a16:creationId xmlns:a16="http://schemas.microsoft.com/office/drawing/2014/main" id="{04BF4F82-F7C2-A544-AC89-7394B93D3C19}"/>
              </a:ext>
            </a:extLst>
          </p:cNvPr>
          <p:cNvCxnSpPr>
            <a:cxnSpLocks/>
            <a:stCxn id="35" idx="1"/>
            <a:endCxn id="36" idx="5"/>
          </p:cNvCxnSpPr>
          <p:nvPr/>
        </p:nvCxnSpPr>
        <p:spPr>
          <a:xfrm flipH="1" flipV="1">
            <a:off x="3862894" y="3973969"/>
            <a:ext cx="1209973" cy="18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25">
            <a:extLst>
              <a:ext uri="{FF2B5EF4-FFF2-40B4-BE49-F238E27FC236}">
                <a16:creationId xmlns:a16="http://schemas.microsoft.com/office/drawing/2014/main" id="{99EBD8EF-A115-C341-BE60-F0A9FB46AAA0}"/>
              </a:ext>
            </a:extLst>
          </p:cNvPr>
          <p:cNvCxnSpPr>
            <a:cxnSpLocks/>
            <a:stCxn id="35" idx="0"/>
            <a:endCxn id="37" idx="4"/>
          </p:cNvCxnSpPr>
          <p:nvPr/>
        </p:nvCxnSpPr>
        <p:spPr>
          <a:xfrm flipH="1" flipV="1">
            <a:off x="4601506" y="3940676"/>
            <a:ext cx="576781" cy="173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28">
            <a:extLst>
              <a:ext uri="{FF2B5EF4-FFF2-40B4-BE49-F238E27FC236}">
                <a16:creationId xmlns:a16="http://schemas.microsoft.com/office/drawing/2014/main" id="{B8BA6C31-2D52-6F40-A5DA-9592CEF15092}"/>
              </a:ext>
            </a:extLst>
          </p:cNvPr>
          <p:cNvCxnSpPr>
            <a:cxnSpLocks/>
            <a:stCxn id="35" idx="7"/>
            <a:endCxn id="38" idx="4"/>
          </p:cNvCxnSpPr>
          <p:nvPr/>
        </p:nvCxnSpPr>
        <p:spPr>
          <a:xfrm flipV="1">
            <a:off x="5283707" y="3992766"/>
            <a:ext cx="21834" cy="165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32">
            <a:extLst>
              <a:ext uri="{FF2B5EF4-FFF2-40B4-BE49-F238E27FC236}">
                <a16:creationId xmlns:a16="http://schemas.microsoft.com/office/drawing/2014/main" id="{791D3B4C-9AF6-6640-9030-4D04975C632B}"/>
              </a:ext>
            </a:extLst>
          </p:cNvPr>
          <p:cNvCxnSpPr>
            <a:cxnSpLocks/>
            <a:stCxn id="36" idx="0"/>
            <a:endCxn id="34" idx="3"/>
          </p:cNvCxnSpPr>
          <p:nvPr/>
        </p:nvCxnSpPr>
        <p:spPr>
          <a:xfrm flipV="1">
            <a:off x="3757474" y="3616085"/>
            <a:ext cx="392868" cy="103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35">
            <a:extLst>
              <a:ext uri="{FF2B5EF4-FFF2-40B4-BE49-F238E27FC236}">
                <a16:creationId xmlns:a16="http://schemas.microsoft.com/office/drawing/2014/main" id="{83E5FE4A-294F-0943-BA90-E306CCB7E26F}"/>
              </a:ext>
            </a:extLst>
          </p:cNvPr>
          <p:cNvCxnSpPr>
            <a:cxnSpLocks/>
            <a:stCxn id="37" idx="0"/>
            <a:endCxn id="34" idx="4"/>
          </p:cNvCxnSpPr>
          <p:nvPr/>
        </p:nvCxnSpPr>
        <p:spPr>
          <a:xfrm flipH="1">
            <a:off x="4255762" y="3642502"/>
            <a:ext cx="345744" cy="17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38">
            <a:extLst>
              <a:ext uri="{FF2B5EF4-FFF2-40B4-BE49-F238E27FC236}">
                <a16:creationId xmlns:a16="http://schemas.microsoft.com/office/drawing/2014/main" id="{CE23E477-4AE0-744A-BA77-360957F39DF2}"/>
              </a:ext>
            </a:extLst>
          </p:cNvPr>
          <p:cNvCxnSpPr>
            <a:cxnSpLocks/>
            <a:stCxn id="38" idx="0"/>
            <a:endCxn id="34" idx="5"/>
          </p:cNvCxnSpPr>
          <p:nvPr/>
        </p:nvCxnSpPr>
        <p:spPr>
          <a:xfrm flipH="1" flipV="1">
            <a:off x="4361182" y="3616085"/>
            <a:ext cx="944359" cy="785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6928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
          <p:cNvSpPr txBox="1">
            <a:spLocks/>
          </p:cNvSpPr>
          <p:nvPr/>
        </p:nvSpPr>
        <p:spPr bwMode="auto">
          <a:xfrm>
            <a:off x="539552" y="2685900"/>
            <a:ext cx="8028384" cy="41721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Regularization</a:t>
            </a: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kumimoji="0" lang="en-US" b="1" i="0" u="none" strike="noStrike" kern="0" cap="none" spc="0" normalizeH="0" baseline="0" noProof="0" dirty="0">
              <a:ln>
                <a:noFill/>
              </a:ln>
              <a:solidFill>
                <a:schemeClr val="accent6"/>
              </a:solidFill>
              <a:effectLst/>
              <a:uLnTx/>
              <a:uFillTx/>
              <a:latin typeface="+mn-lt"/>
            </a:endParaRPr>
          </a:p>
        </p:txBody>
      </p:sp>
      <p:sp>
        <p:nvSpPr>
          <p:cNvPr id="6" name="Titel 1">
            <a:extLst>
              <a:ext uri="{FF2B5EF4-FFF2-40B4-BE49-F238E27FC236}">
                <a16:creationId xmlns:a16="http://schemas.microsoft.com/office/drawing/2014/main" id="{225E720D-D711-EA49-9FD6-7ED5D9A1016E}"/>
              </a:ext>
            </a:extLst>
          </p:cNvPr>
          <p:cNvSpPr>
            <a:spLocks noGrp="1"/>
          </p:cNvSpPr>
          <p:nvPr>
            <p:ph type="title"/>
          </p:nvPr>
        </p:nvSpPr>
        <p:spPr/>
        <p:txBody>
          <a:bodyPr/>
          <a:lstStyle/>
          <a:p>
            <a:r>
              <a:rPr lang="en-US" noProof="0" dirty="0"/>
              <a:t> </a:t>
            </a:r>
          </a:p>
        </p:txBody>
      </p:sp>
    </p:spTree>
    <p:extLst>
      <p:ext uri="{BB962C8B-B14F-4D97-AF65-F5344CB8AC3E}">
        <p14:creationId xmlns:p14="http://schemas.microsoft.com/office/powerpoint/2010/main" val="3121710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Why</a:t>
            </a:r>
            <a:r>
              <a:rPr lang="de-DE" dirty="0"/>
              <a:t> </a:t>
            </a:r>
            <a:r>
              <a:rPr lang="de-DE" dirty="0" err="1"/>
              <a:t>regularization</a:t>
            </a:r>
            <a:r>
              <a:rPr lang="de-DE" dirty="0"/>
              <a:t>?</a:t>
            </a:r>
          </a:p>
        </p:txBody>
      </p:sp>
      <p:sp>
        <p:nvSpPr>
          <p:cNvPr id="3" name="Text Box 2"/>
          <p:cNvSpPr txBox="1">
            <a:spLocks noChangeArrowheads="1"/>
          </p:cNvSpPr>
          <p:nvPr/>
        </p:nvSpPr>
        <p:spPr bwMode="auto">
          <a:xfrm>
            <a:off x="179512" y="1555750"/>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800100" lvl="1"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800100" lvl="1"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4" name="Ellipse 3"/>
          <p:cNvSpPr/>
          <p:nvPr/>
        </p:nvSpPr>
        <p:spPr>
          <a:xfrm>
            <a:off x="2267744" y="364502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p:cNvSpPr/>
          <p:nvPr/>
        </p:nvSpPr>
        <p:spPr>
          <a:xfrm>
            <a:off x="2987824" y="371703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3275856" y="321297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3707904" y="342900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4139952" y="299695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4355976" y="314096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572000" y="270892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4932040" y="286132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5292080" y="263691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5580112" y="249289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5940152" y="242088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6156176" y="22048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6588224" y="23572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6740624" y="198884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2699792" y="357301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p:cNvSpPr/>
          <p:nvPr/>
        </p:nvSpPr>
        <p:spPr>
          <a:xfrm>
            <a:off x="2051720" y="40050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p:cNvSpPr/>
          <p:nvPr/>
        </p:nvSpPr>
        <p:spPr>
          <a:xfrm>
            <a:off x="1403648" y="422108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59769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Why</a:t>
            </a:r>
            <a:r>
              <a:rPr lang="de-DE" dirty="0"/>
              <a:t> </a:t>
            </a:r>
            <a:r>
              <a:rPr lang="de-DE" dirty="0" err="1"/>
              <a:t>regularization</a:t>
            </a:r>
            <a:r>
              <a:rPr lang="de-DE" dirty="0"/>
              <a:t>?</a:t>
            </a:r>
          </a:p>
        </p:txBody>
      </p:sp>
      <p:sp>
        <p:nvSpPr>
          <p:cNvPr id="3" name="Text Box 2"/>
          <p:cNvSpPr txBox="1">
            <a:spLocks noChangeArrowheads="1"/>
          </p:cNvSpPr>
          <p:nvPr/>
        </p:nvSpPr>
        <p:spPr bwMode="auto">
          <a:xfrm>
            <a:off x="179512" y="1555750"/>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800100" lvl="1"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800100" lvl="1"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4" name="Ellipse 3"/>
          <p:cNvSpPr/>
          <p:nvPr/>
        </p:nvSpPr>
        <p:spPr>
          <a:xfrm>
            <a:off x="2267744" y="364502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p:cNvSpPr/>
          <p:nvPr/>
        </p:nvSpPr>
        <p:spPr>
          <a:xfrm>
            <a:off x="2987824" y="371703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3275856" y="321297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3707904" y="342900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4139952" y="299695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4355976" y="314096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572000" y="270892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4932040" y="286132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5292080" y="263691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5580112" y="249289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5940152" y="242088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6156176" y="22048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6588224" y="23572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6740624" y="198884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2699792" y="357301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p:cNvSpPr/>
          <p:nvPr/>
        </p:nvSpPr>
        <p:spPr>
          <a:xfrm>
            <a:off x="2051720" y="40050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p:cNvSpPr/>
          <p:nvPr/>
        </p:nvSpPr>
        <p:spPr>
          <a:xfrm>
            <a:off x="1403648" y="422108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mit Pfeil 21"/>
          <p:cNvCxnSpPr/>
          <p:nvPr/>
        </p:nvCxnSpPr>
        <p:spPr>
          <a:xfrm flipV="1">
            <a:off x="827584" y="1916832"/>
            <a:ext cx="6480720" cy="24482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Inhaltsplatzhalter 2">
            <a:extLst>
              <a:ext uri="{FF2B5EF4-FFF2-40B4-BE49-F238E27FC236}">
                <a16:creationId xmlns:a16="http://schemas.microsoft.com/office/drawing/2014/main" id="{3FDF25A6-6B31-704B-8C1C-E0273997A5BD}"/>
              </a:ext>
            </a:extLst>
          </p:cNvPr>
          <p:cNvSpPr txBox="1">
            <a:spLocks/>
          </p:cNvSpPr>
          <p:nvPr/>
        </p:nvSpPr>
        <p:spPr>
          <a:xfrm>
            <a:off x="250825" y="1592263"/>
            <a:ext cx="8640763" cy="1836737"/>
          </a:xfrm>
          <a:prstGeom prst="rect">
            <a:avLst/>
          </a:prstGeom>
        </p:spPr>
        <p:txBody>
          <a:bodyPr/>
          <a:lstStyle>
            <a:lvl1pPr marL="179388" indent="-179388" algn="l" rtl="0" eaLnBrk="1" fontAlgn="base" hangingPunct="1">
              <a:spcBef>
                <a:spcPct val="20000"/>
              </a:spcBef>
              <a:spcAft>
                <a:spcPct val="0"/>
              </a:spcAft>
              <a:buFont typeface="Wingdings" pitchFamily="2" charset="2"/>
              <a:buChar char="§"/>
              <a:defRPr sz="2000">
                <a:solidFill>
                  <a:schemeClr val="tx1"/>
                </a:solidFill>
                <a:latin typeface="+mn-lt"/>
                <a:ea typeface="+mn-ea"/>
                <a:cs typeface="+mn-cs"/>
              </a:defRPr>
            </a:lvl1pPr>
            <a:lvl2pPr marL="349250" indent="-168275" algn="l" rtl="0" eaLnBrk="1" fontAlgn="base" hangingPunct="1">
              <a:spcBef>
                <a:spcPct val="20000"/>
              </a:spcBef>
              <a:spcAft>
                <a:spcPct val="0"/>
              </a:spcAft>
              <a:buFont typeface="Wingdings" pitchFamily="2" charset="2"/>
              <a:buChar char="§"/>
              <a:defRPr>
                <a:solidFill>
                  <a:schemeClr val="tx1"/>
                </a:solidFill>
                <a:latin typeface="+mn-lt"/>
              </a:defRPr>
            </a:lvl2pPr>
            <a:lvl3pPr marL="538163" indent="-187325" algn="l" rtl="0" eaLnBrk="1" fontAlgn="base" hangingPunct="1">
              <a:spcBef>
                <a:spcPct val="20000"/>
              </a:spcBef>
              <a:spcAft>
                <a:spcPct val="0"/>
              </a:spcAft>
              <a:buFont typeface="Wingdings" pitchFamily="2" charset="2"/>
              <a:buChar char="§"/>
              <a:defRPr>
                <a:solidFill>
                  <a:schemeClr val="tx1"/>
                </a:solidFill>
                <a:latin typeface="+mn-lt"/>
              </a:defRPr>
            </a:lvl3pPr>
            <a:lvl4pPr marL="717550" indent="-173038" algn="l" rtl="0" eaLnBrk="1" fontAlgn="base" hangingPunct="1">
              <a:spcBef>
                <a:spcPct val="20000"/>
              </a:spcBef>
              <a:spcAft>
                <a:spcPct val="0"/>
              </a:spcAft>
              <a:buFont typeface="Wingdings" pitchFamily="2" charset="2"/>
              <a:buChar char="§"/>
              <a:defRPr sz="1600">
                <a:solidFill>
                  <a:schemeClr val="tx1"/>
                </a:solidFill>
                <a:latin typeface="+mn-lt"/>
              </a:defRPr>
            </a:lvl4pPr>
            <a:lvl5pPr marL="908050" indent="-188913" algn="l" rtl="0" eaLnBrk="1" fontAlgn="base" hangingPunct="1">
              <a:spcBef>
                <a:spcPct val="20000"/>
              </a:spcBef>
              <a:spcAft>
                <a:spcPct val="0"/>
              </a:spcAft>
              <a:buFont typeface="Wingdings" pitchFamily="2" charset="2"/>
              <a:buChar char="§"/>
              <a:defRPr sz="1600">
                <a:solidFill>
                  <a:schemeClr val="tx1"/>
                </a:solidFill>
                <a:latin typeface="+mn-lt"/>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marL="0" indent="0">
              <a:buNone/>
            </a:pPr>
            <a:r>
              <a:rPr lang="en-US" kern="0" dirty="0"/>
              <a:t>Train a model to fit the data.</a:t>
            </a:r>
            <a:endParaRPr lang="en-US" kern="0" dirty="0">
              <a:sym typeface="Wingdings" pitchFamily="2" charset="2"/>
            </a:endParaRPr>
          </a:p>
        </p:txBody>
      </p:sp>
    </p:spTree>
    <p:extLst>
      <p:ext uri="{BB962C8B-B14F-4D97-AF65-F5344CB8AC3E}">
        <p14:creationId xmlns:p14="http://schemas.microsoft.com/office/powerpoint/2010/main" val="1925538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Why</a:t>
            </a:r>
            <a:r>
              <a:rPr lang="de-DE" dirty="0"/>
              <a:t> </a:t>
            </a:r>
            <a:r>
              <a:rPr lang="de-DE" dirty="0" err="1"/>
              <a:t>regularization</a:t>
            </a:r>
            <a:r>
              <a:rPr lang="de-DE" dirty="0"/>
              <a:t>?</a:t>
            </a:r>
          </a:p>
        </p:txBody>
      </p:sp>
      <p:sp>
        <p:nvSpPr>
          <p:cNvPr id="3" name="Text Box 2"/>
          <p:cNvSpPr txBox="1">
            <a:spLocks noChangeArrowheads="1"/>
          </p:cNvSpPr>
          <p:nvPr/>
        </p:nvSpPr>
        <p:spPr bwMode="auto">
          <a:xfrm>
            <a:off x="179512" y="1555750"/>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800100" lvl="1"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800100" lvl="1" indent="-342900" fontAlgn="base">
              <a:spcBef>
                <a:spcPts val="4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p:txBody>
      </p:sp>
      <p:sp>
        <p:nvSpPr>
          <p:cNvPr id="4" name="Ellipse 3"/>
          <p:cNvSpPr/>
          <p:nvPr/>
        </p:nvSpPr>
        <p:spPr>
          <a:xfrm>
            <a:off x="2267744" y="364502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p:cNvSpPr/>
          <p:nvPr/>
        </p:nvSpPr>
        <p:spPr>
          <a:xfrm>
            <a:off x="2987824" y="371703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a:off x="3275856" y="321297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3707904" y="342900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4139952" y="299695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4355976" y="314096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p:cNvSpPr/>
          <p:nvPr/>
        </p:nvSpPr>
        <p:spPr>
          <a:xfrm>
            <a:off x="4572000" y="270892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4932040" y="286132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5292080" y="2636912"/>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5580112" y="249289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5940152" y="242088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6156176" y="22048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6588224" y="23572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6740624" y="1988840"/>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2699792" y="3573016"/>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p:cNvSpPr/>
          <p:nvPr/>
        </p:nvSpPr>
        <p:spPr>
          <a:xfrm>
            <a:off x="2051720" y="4005064"/>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p:cNvSpPr/>
          <p:nvPr/>
        </p:nvSpPr>
        <p:spPr>
          <a:xfrm>
            <a:off x="1403648" y="4221088"/>
            <a:ext cx="144016"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reihandform 20"/>
          <p:cNvSpPr/>
          <p:nvPr/>
        </p:nvSpPr>
        <p:spPr>
          <a:xfrm>
            <a:off x="1401544" y="1593597"/>
            <a:ext cx="6162879" cy="2936257"/>
          </a:xfrm>
          <a:custGeom>
            <a:avLst/>
            <a:gdLst>
              <a:gd name="connsiteX0" fmla="*/ 112931 w 6162879"/>
              <a:gd name="connsiteY0" fmla="*/ 2683128 h 2936257"/>
              <a:gd name="connsiteX1" fmla="*/ 93881 w 6162879"/>
              <a:gd name="connsiteY1" fmla="*/ 1140078 h 2936257"/>
              <a:gd name="connsiteX2" fmla="*/ 1132106 w 6162879"/>
              <a:gd name="connsiteY2" fmla="*/ 2749803 h 2936257"/>
              <a:gd name="connsiteX3" fmla="*/ 713006 w 6162879"/>
              <a:gd name="connsiteY3" fmla="*/ 2797428 h 2936257"/>
              <a:gd name="connsiteX4" fmla="*/ 970181 w 6162879"/>
              <a:gd name="connsiteY4" fmla="*/ 1806828 h 2936257"/>
              <a:gd name="connsiteX5" fmla="*/ 1608356 w 6162879"/>
              <a:gd name="connsiteY5" fmla="*/ 2387853 h 2936257"/>
              <a:gd name="connsiteX6" fmla="*/ 1655981 w 6162879"/>
              <a:gd name="connsiteY6" fmla="*/ 1425828 h 2936257"/>
              <a:gd name="connsiteX7" fmla="*/ 2446556 w 6162879"/>
              <a:gd name="connsiteY7" fmla="*/ 2178303 h 2936257"/>
              <a:gd name="connsiteX8" fmla="*/ 2094131 w 6162879"/>
              <a:gd name="connsiteY8" fmla="*/ 892428 h 2936257"/>
              <a:gd name="connsiteX9" fmla="*/ 3179981 w 6162879"/>
              <a:gd name="connsiteY9" fmla="*/ 1730628 h 2936257"/>
              <a:gd name="connsiteX10" fmla="*/ 3237131 w 6162879"/>
              <a:gd name="connsiteY10" fmla="*/ 835278 h 2936257"/>
              <a:gd name="connsiteX11" fmla="*/ 3770531 w 6162879"/>
              <a:gd name="connsiteY11" fmla="*/ 1644903 h 2936257"/>
              <a:gd name="connsiteX12" fmla="*/ 4056281 w 6162879"/>
              <a:gd name="connsiteY12" fmla="*/ 244728 h 2936257"/>
              <a:gd name="connsiteX13" fmla="*/ 4494431 w 6162879"/>
              <a:gd name="connsiteY13" fmla="*/ 2464053 h 2936257"/>
              <a:gd name="connsiteX14" fmla="*/ 4561106 w 6162879"/>
              <a:gd name="connsiteY14" fmla="*/ 111378 h 2936257"/>
              <a:gd name="connsiteX15" fmla="*/ 5094506 w 6162879"/>
              <a:gd name="connsiteY15" fmla="*/ 1597278 h 2936257"/>
              <a:gd name="connsiteX16" fmla="*/ 5237381 w 6162879"/>
              <a:gd name="connsiteY16" fmla="*/ 25653 h 2936257"/>
              <a:gd name="connsiteX17" fmla="*/ 5485031 w 6162879"/>
              <a:gd name="connsiteY17" fmla="*/ 701928 h 2936257"/>
              <a:gd name="connsiteX18" fmla="*/ 5751731 w 6162879"/>
              <a:gd name="connsiteY18" fmla="*/ 1749678 h 2936257"/>
              <a:gd name="connsiteX19" fmla="*/ 5751731 w 6162879"/>
              <a:gd name="connsiteY19" fmla="*/ 1740153 h 2936257"/>
              <a:gd name="connsiteX20" fmla="*/ 6161306 w 6162879"/>
              <a:gd name="connsiteY20" fmla="*/ 1206753 h 2936257"/>
              <a:gd name="connsiteX21" fmla="*/ 5866031 w 6162879"/>
              <a:gd name="connsiteY21" fmla="*/ 1673478 h 293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62879" h="2936257">
                <a:moveTo>
                  <a:pt x="112931" y="2683128"/>
                </a:moveTo>
                <a:cubicBezTo>
                  <a:pt x="18474" y="1906046"/>
                  <a:pt x="-75982" y="1128965"/>
                  <a:pt x="93881" y="1140078"/>
                </a:cubicBezTo>
                <a:cubicBezTo>
                  <a:pt x="263744" y="1151190"/>
                  <a:pt x="1028919" y="2473578"/>
                  <a:pt x="1132106" y="2749803"/>
                </a:cubicBezTo>
                <a:cubicBezTo>
                  <a:pt x="1235293" y="3026028"/>
                  <a:pt x="739994" y="2954591"/>
                  <a:pt x="713006" y="2797428"/>
                </a:cubicBezTo>
                <a:cubicBezTo>
                  <a:pt x="686019" y="2640265"/>
                  <a:pt x="820956" y="1875090"/>
                  <a:pt x="970181" y="1806828"/>
                </a:cubicBezTo>
                <a:cubicBezTo>
                  <a:pt x="1119406" y="1738565"/>
                  <a:pt x="1494056" y="2451353"/>
                  <a:pt x="1608356" y="2387853"/>
                </a:cubicBezTo>
                <a:cubicBezTo>
                  <a:pt x="1722656" y="2324353"/>
                  <a:pt x="1516281" y="1460753"/>
                  <a:pt x="1655981" y="1425828"/>
                </a:cubicBezTo>
                <a:cubicBezTo>
                  <a:pt x="1795681" y="1390903"/>
                  <a:pt x="2373531" y="2267203"/>
                  <a:pt x="2446556" y="2178303"/>
                </a:cubicBezTo>
                <a:cubicBezTo>
                  <a:pt x="2519581" y="2089403"/>
                  <a:pt x="1971894" y="967040"/>
                  <a:pt x="2094131" y="892428"/>
                </a:cubicBezTo>
                <a:cubicBezTo>
                  <a:pt x="2216369" y="817815"/>
                  <a:pt x="2989481" y="1740153"/>
                  <a:pt x="3179981" y="1730628"/>
                </a:cubicBezTo>
                <a:cubicBezTo>
                  <a:pt x="3370481" y="1721103"/>
                  <a:pt x="3138706" y="849565"/>
                  <a:pt x="3237131" y="835278"/>
                </a:cubicBezTo>
                <a:cubicBezTo>
                  <a:pt x="3335556" y="820991"/>
                  <a:pt x="3634006" y="1743328"/>
                  <a:pt x="3770531" y="1644903"/>
                </a:cubicBezTo>
                <a:cubicBezTo>
                  <a:pt x="3907056" y="1546478"/>
                  <a:pt x="3935631" y="108203"/>
                  <a:pt x="4056281" y="244728"/>
                </a:cubicBezTo>
                <a:cubicBezTo>
                  <a:pt x="4176931" y="381253"/>
                  <a:pt x="4410294" y="2486278"/>
                  <a:pt x="4494431" y="2464053"/>
                </a:cubicBezTo>
                <a:cubicBezTo>
                  <a:pt x="4578569" y="2441828"/>
                  <a:pt x="4461094" y="255840"/>
                  <a:pt x="4561106" y="111378"/>
                </a:cubicBezTo>
                <a:cubicBezTo>
                  <a:pt x="4661119" y="-33085"/>
                  <a:pt x="4981794" y="1611565"/>
                  <a:pt x="5094506" y="1597278"/>
                </a:cubicBezTo>
                <a:cubicBezTo>
                  <a:pt x="5207218" y="1582991"/>
                  <a:pt x="5172294" y="174878"/>
                  <a:pt x="5237381" y="25653"/>
                </a:cubicBezTo>
                <a:cubicBezTo>
                  <a:pt x="5302468" y="-123572"/>
                  <a:pt x="5399306" y="414591"/>
                  <a:pt x="5485031" y="701928"/>
                </a:cubicBezTo>
                <a:cubicBezTo>
                  <a:pt x="5570756" y="989265"/>
                  <a:pt x="5707281" y="1576641"/>
                  <a:pt x="5751731" y="1749678"/>
                </a:cubicBezTo>
                <a:cubicBezTo>
                  <a:pt x="5796181" y="1922715"/>
                  <a:pt x="5683469" y="1830640"/>
                  <a:pt x="5751731" y="1740153"/>
                </a:cubicBezTo>
                <a:cubicBezTo>
                  <a:pt x="5819993" y="1649666"/>
                  <a:pt x="6142256" y="1217865"/>
                  <a:pt x="6161306" y="1206753"/>
                </a:cubicBezTo>
                <a:cubicBezTo>
                  <a:pt x="6180356" y="1195641"/>
                  <a:pt x="6023193" y="1434559"/>
                  <a:pt x="5866031" y="16734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Inhaltsplatzhalter 2">
            <a:extLst>
              <a:ext uri="{FF2B5EF4-FFF2-40B4-BE49-F238E27FC236}">
                <a16:creationId xmlns:a16="http://schemas.microsoft.com/office/drawing/2014/main" id="{F6EBC780-6DB9-8442-90CC-D7BF89D2D370}"/>
              </a:ext>
            </a:extLst>
          </p:cNvPr>
          <p:cNvSpPr txBox="1">
            <a:spLocks/>
          </p:cNvSpPr>
          <p:nvPr/>
        </p:nvSpPr>
        <p:spPr>
          <a:xfrm>
            <a:off x="250825" y="1592263"/>
            <a:ext cx="8640763" cy="1836737"/>
          </a:xfrm>
          <a:prstGeom prst="rect">
            <a:avLst/>
          </a:prstGeom>
        </p:spPr>
        <p:txBody>
          <a:bodyPr/>
          <a:lstStyle>
            <a:lvl1pPr marL="179388" indent="-179388" algn="l" rtl="0" eaLnBrk="1" fontAlgn="base" hangingPunct="1">
              <a:spcBef>
                <a:spcPct val="20000"/>
              </a:spcBef>
              <a:spcAft>
                <a:spcPct val="0"/>
              </a:spcAft>
              <a:buFont typeface="Wingdings" pitchFamily="2" charset="2"/>
              <a:buChar char="§"/>
              <a:defRPr sz="2000">
                <a:solidFill>
                  <a:schemeClr val="tx1"/>
                </a:solidFill>
                <a:latin typeface="+mn-lt"/>
                <a:ea typeface="+mn-ea"/>
                <a:cs typeface="+mn-cs"/>
              </a:defRPr>
            </a:lvl1pPr>
            <a:lvl2pPr marL="349250" indent="-168275" algn="l" rtl="0" eaLnBrk="1" fontAlgn="base" hangingPunct="1">
              <a:spcBef>
                <a:spcPct val="20000"/>
              </a:spcBef>
              <a:spcAft>
                <a:spcPct val="0"/>
              </a:spcAft>
              <a:buFont typeface="Wingdings" pitchFamily="2" charset="2"/>
              <a:buChar char="§"/>
              <a:defRPr>
                <a:solidFill>
                  <a:schemeClr val="tx1"/>
                </a:solidFill>
                <a:latin typeface="+mn-lt"/>
              </a:defRPr>
            </a:lvl2pPr>
            <a:lvl3pPr marL="538163" indent="-187325" algn="l" rtl="0" eaLnBrk="1" fontAlgn="base" hangingPunct="1">
              <a:spcBef>
                <a:spcPct val="20000"/>
              </a:spcBef>
              <a:spcAft>
                <a:spcPct val="0"/>
              </a:spcAft>
              <a:buFont typeface="Wingdings" pitchFamily="2" charset="2"/>
              <a:buChar char="§"/>
              <a:defRPr>
                <a:solidFill>
                  <a:schemeClr val="tx1"/>
                </a:solidFill>
                <a:latin typeface="+mn-lt"/>
              </a:defRPr>
            </a:lvl3pPr>
            <a:lvl4pPr marL="717550" indent="-173038" algn="l" rtl="0" eaLnBrk="1" fontAlgn="base" hangingPunct="1">
              <a:spcBef>
                <a:spcPct val="20000"/>
              </a:spcBef>
              <a:spcAft>
                <a:spcPct val="0"/>
              </a:spcAft>
              <a:buFont typeface="Wingdings" pitchFamily="2" charset="2"/>
              <a:buChar char="§"/>
              <a:defRPr sz="1600">
                <a:solidFill>
                  <a:schemeClr val="tx1"/>
                </a:solidFill>
                <a:latin typeface="+mn-lt"/>
              </a:defRPr>
            </a:lvl4pPr>
            <a:lvl5pPr marL="908050" indent="-188913" algn="l" rtl="0" eaLnBrk="1" fontAlgn="base" hangingPunct="1">
              <a:spcBef>
                <a:spcPct val="20000"/>
              </a:spcBef>
              <a:spcAft>
                <a:spcPct val="0"/>
              </a:spcAft>
              <a:buFont typeface="Wingdings" pitchFamily="2" charset="2"/>
              <a:buChar char="§"/>
              <a:defRPr sz="1600">
                <a:solidFill>
                  <a:schemeClr val="tx1"/>
                </a:solidFill>
                <a:latin typeface="+mn-lt"/>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endParaRPr lang="en-US" kern="0" dirty="0"/>
          </a:p>
          <a:p>
            <a:endParaRPr lang="en-US" kern="0" dirty="0">
              <a:sym typeface="Wingdings" pitchFamily="2" charset="2"/>
            </a:endParaRPr>
          </a:p>
          <a:p>
            <a:endParaRPr lang="en-US" kern="0" dirty="0">
              <a:sym typeface="Wingdings" pitchFamily="2" charset="2"/>
            </a:endParaRPr>
          </a:p>
        </p:txBody>
      </p:sp>
      <p:cxnSp>
        <p:nvCxnSpPr>
          <p:cNvPr id="23" name="Gerade Verbindung mit Pfeil 21">
            <a:extLst>
              <a:ext uri="{FF2B5EF4-FFF2-40B4-BE49-F238E27FC236}">
                <a16:creationId xmlns:a16="http://schemas.microsoft.com/office/drawing/2014/main" id="{AF4B24F4-000B-E944-8168-4FCF5F399853}"/>
              </a:ext>
            </a:extLst>
          </p:cNvPr>
          <p:cNvCxnSpPr/>
          <p:nvPr/>
        </p:nvCxnSpPr>
        <p:spPr>
          <a:xfrm flipV="1">
            <a:off x="827584" y="1916832"/>
            <a:ext cx="6480720" cy="24482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675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Regularization</a:t>
            </a:r>
            <a:endParaRPr lang="de-DE" dirty="0"/>
          </a:p>
        </p:txBody>
      </p:sp>
      <p:sp>
        <p:nvSpPr>
          <p:cNvPr id="5" name="Text Box 2"/>
          <p:cNvSpPr txBox="1">
            <a:spLocks noChangeArrowheads="1"/>
          </p:cNvSpPr>
          <p:nvPr/>
        </p:nvSpPr>
        <p:spPr bwMode="auto">
          <a:xfrm>
            <a:off x="135968" y="1592262"/>
            <a:ext cx="8640763" cy="4789488"/>
          </a:xfrm>
          <a:prstGeom prst="rect">
            <a:avLst/>
          </a:prstGeom>
          <a:noFill/>
          <a:ln w="9525">
            <a:noFill/>
            <a:round/>
            <a:headEnd/>
            <a:tailEnd/>
          </a:ln>
        </p:spPr>
        <p:txBody>
          <a:bodyPr tIns="58067"/>
          <a:lstStyle/>
          <a:p>
            <a:pPr fontAlgn="base">
              <a:spcBef>
                <a:spcPts val="40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742950" lvl="1"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742950" lvl="1"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742950" lvl="1"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prstClr val="black"/>
              </a:solidFill>
              <a:latin typeface="Calibri" panose="020F0502020204030204" pitchFamily="34" charset="0"/>
              <a:cs typeface="Calibri" panose="020F0502020204030204" pitchFamily="34" charset="0"/>
            </a:endParaRPr>
          </a:p>
          <a:p>
            <a:pPr marL="285750" indent="-285750" fontAlgn="base">
              <a:spcBef>
                <a:spcPts val="400"/>
              </a:spcBef>
              <a:spcAft>
                <a:spcPct val="0"/>
              </a:spcAft>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000" dirty="0">
                <a:solidFill>
                  <a:schemeClr val="bg1">
                    <a:lumMod val="65000"/>
                  </a:schemeClr>
                </a:solidFill>
                <a:latin typeface="Calibri" panose="020F0502020204030204" pitchFamily="34" charset="0"/>
                <a:cs typeface="Calibri" panose="020F0502020204030204" pitchFamily="34" charset="0"/>
              </a:rPr>
              <a:t>From https://en.wikipedia.org/wiki/Regularization_(mathematics)</a:t>
            </a:r>
          </a:p>
        </p:txBody>
      </p:sp>
      <p:pic>
        <p:nvPicPr>
          <p:cNvPr id="20482" name="Picture 2" descr="C:\Users\eger\Desktop\DL4NLP\Regularization.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7704" y="1556792"/>
            <a:ext cx="4559944"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628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15AC-7419-074F-BDBE-95304B3B3378}"/>
              </a:ext>
            </a:extLst>
          </p:cNvPr>
          <p:cNvSpPr>
            <a:spLocks noGrp="1"/>
          </p:cNvSpPr>
          <p:nvPr>
            <p:ph type="title"/>
          </p:nvPr>
        </p:nvSpPr>
        <p:spPr/>
        <p:txBody>
          <a:bodyPr/>
          <a:lstStyle/>
          <a:p>
            <a:r>
              <a:rPr lang="en-US" sz="2600" dirty="0"/>
              <a:t>How can we apply regularization?</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97996203-B1C8-7448-A4D6-8DBB8C25207A}"/>
                  </a:ext>
                </a:extLst>
              </p:cNvPr>
              <p:cNvSpPr>
                <a:spLocks noGrp="1"/>
              </p:cNvSpPr>
              <p:nvPr>
                <p:ph idx="1"/>
              </p:nvPr>
            </p:nvSpPr>
            <p:spPr/>
            <p:txBody>
              <a:bodyPr/>
              <a:lstStyle/>
              <a:p>
                <a:pPr>
                  <a:buFont typeface="Arial" panose="020B0604020202020204" pitchFamily="34" charset="0"/>
                  <a:buChar char="•"/>
                </a:pPr>
                <a:r>
                  <a:rPr lang="en-US" dirty="0"/>
                  <a:t>Our goal was to minimize the error function by optimizing the weights. </a:t>
                </a:r>
              </a:p>
              <a:p>
                <a:pPr>
                  <a:buFont typeface="Arial" panose="020B0604020202020204" pitchFamily="34" charset="0"/>
                  <a:buChar char="•"/>
                </a:pPr>
                <a:r>
                  <a:rPr lang="en-US" dirty="0">
                    <a:sym typeface="Wingdings" pitchFamily="2" charset="2"/>
                  </a:rPr>
                  <a:t>We want to avoid that the weights get too fitted to the data. </a:t>
                </a:r>
                <a:br>
                  <a:rPr lang="en-US" dirty="0">
                    <a:sym typeface="Wingdings" pitchFamily="2" charset="2"/>
                  </a:rPr>
                </a:br>
                <a:r>
                  <a:rPr lang="en-US" dirty="0">
                    <a:sym typeface="Wingdings" pitchFamily="2" charset="2"/>
                  </a:rPr>
                  <a:t> add a regularization term to the objective function</a:t>
                </a:r>
              </a:p>
              <a:p>
                <a:pPr>
                  <a:buFont typeface="Arial" panose="020B0604020202020204" pitchFamily="34" charset="0"/>
                  <a:buChar char="•"/>
                </a:pPr>
                <a:endParaRPr lang="en-US" dirty="0">
                  <a:sym typeface="Wingdings" pitchFamily="2" charset="2"/>
                </a:endParaRPr>
              </a:p>
              <a:p>
                <a:pPr>
                  <a:buFont typeface="Arial" panose="020B0604020202020204" pitchFamily="34" charset="0"/>
                  <a:buChar char="•"/>
                </a:pPr>
                <a:r>
                  <a:rPr lang="en-US" dirty="0">
                    <a:sym typeface="Wingdings" pitchFamily="2" charset="2"/>
                  </a:rPr>
                  <a:t>minimize: </a:t>
                </a:r>
                <a:r>
                  <a:rPr lang="en-US" b="1" dirty="0">
                    <a:solidFill>
                      <a:schemeClr val="accent6"/>
                    </a:solidFill>
                    <a:latin typeface="Cambria Math" panose="02040503050406030204" pitchFamily="18" charset="0"/>
                    <a:sym typeface="Wingdings" pitchFamily="2" charset="2"/>
                  </a:rPr>
                  <a:t>f(w) + </a:t>
                </a:r>
                <a14:m>
                  <m:oMath xmlns:m="http://schemas.openxmlformats.org/officeDocument/2006/math">
                    <m:r>
                      <a:rPr lang="de-DE" b="1" i="0" dirty="0">
                        <a:solidFill>
                          <a:schemeClr val="accent6"/>
                        </a:solidFill>
                        <a:latin typeface="Cambria Math" panose="02040503050406030204" pitchFamily="18" charset="0"/>
                      </a:rPr>
                      <m:t>𝛌</m:t>
                    </m:r>
                    <m:r>
                      <a:rPr lang="de-DE" b="1" i="0" dirty="0">
                        <a:solidFill>
                          <a:schemeClr val="accent6"/>
                        </a:solidFill>
                        <a:latin typeface="Cambria Math" panose="02040503050406030204" pitchFamily="18" charset="0"/>
                      </a:rPr>
                      <m:t>𝐑</m:t>
                    </m:r>
                    <m:r>
                      <a:rPr lang="de-DE" b="1" i="0" dirty="0">
                        <a:solidFill>
                          <a:schemeClr val="accent6"/>
                        </a:solidFill>
                        <a:latin typeface="Cambria Math" panose="02040503050406030204" pitchFamily="18" charset="0"/>
                      </a:rPr>
                      <m:t>(</m:t>
                    </m:r>
                    <m:r>
                      <a:rPr lang="de-DE" b="1" i="0" dirty="0">
                        <a:solidFill>
                          <a:schemeClr val="accent6"/>
                        </a:solidFill>
                        <a:latin typeface="Cambria Math" panose="02040503050406030204" pitchFamily="18" charset="0"/>
                      </a:rPr>
                      <m:t>𝐰</m:t>
                    </m:r>
                    <m:r>
                      <a:rPr lang="de-DE" b="1" i="0" dirty="0">
                        <a:solidFill>
                          <a:schemeClr val="accent6"/>
                        </a:solidFill>
                        <a:latin typeface="Cambria Math" panose="02040503050406030204" pitchFamily="18" charset="0"/>
                      </a:rPr>
                      <m:t>)</m:t>
                    </m:r>
                  </m:oMath>
                </a14:m>
                <a:endParaRPr lang="en-US" b="1" dirty="0">
                  <a:solidFill>
                    <a:schemeClr val="accent6"/>
                  </a:solidFill>
                  <a:latin typeface="Cambria Math" panose="02040503050406030204" pitchFamily="18" charset="0"/>
                </a:endParaRPr>
              </a:p>
              <a:p>
                <a:pPr>
                  <a:buFont typeface="Arial" panose="020B0604020202020204" pitchFamily="34" charset="0"/>
                  <a:buChar char="•"/>
                </a:pPr>
                <a14:m>
                  <m:oMath xmlns:m="http://schemas.openxmlformats.org/officeDocument/2006/math">
                    <m:r>
                      <a:rPr lang="de-DE" b="1" i="0" dirty="0">
                        <a:solidFill>
                          <a:schemeClr val="accent6"/>
                        </a:solidFill>
                        <a:latin typeface="Cambria Math" panose="02040503050406030204" pitchFamily="18" charset="0"/>
                      </a:rPr>
                      <m:t>𝛌</m:t>
                    </m:r>
                  </m:oMath>
                </a14:m>
                <a:r>
                  <a:rPr lang="en-US" dirty="0"/>
                  <a:t> is our regularization parameter</a:t>
                </a:r>
              </a:p>
              <a:p>
                <a:pPr>
                  <a:buFont typeface="Arial" panose="020B0604020202020204" pitchFamily="34" charset="0"/>
                  <a:buChar char="•"/>
                </a:pPr>
                <a:r>
                  <a:rPr lang="en-US" b="1" dirty="0">
                    <a:solidFill>
                      <a:schemeClr val="accent6"/>
                    </a:solidFill>
                    <a:latin typeface="Cambria Math" panose="02040503050406030204" pitchFamily="18" charset="0"/>
                  </a:rPr>
                  <a:t>R</a:t>
                </a:r>
                <a:r>
                  <a:rPr lang="en-US" dirty="0"/>
                  <a:t> is our regularization function</a:t>
                </a:r>
              </a:p>
              <a:p>
                <a:pPr>
                  <a:buFont typeface="Arial" panose="020B0604020202020204" pitchFamily="34" charset="0"/>
                  <a:buChar char="•"/>
                </a:pPr>
                <a:r>
                  <a:rPr lang="en-US" sz="2200" dirty="0"/>
                  <a:t>L2 regularization: </a:t>
                </a:r>
                <a14:m>
                  <m:oMath xmlns:m="http://schemas.openxmlformats.org/officeDocument/2006/math">
                    <m:r>
                      <a:rPr lang="de-DE" b="1" i="0">
                        <a:solidFill>
                          <a:schemeClr val="accent6"/>
                        </a:solidFill>
                        <a:latin typeface="Cambria Math" panose="02040503050406030204" pitchFamily="18" charset="0"/>
                      </a:rPr>
                      <m:t>𝐑</m:t>
                    </m:r>
                    <m:d>
                      <m:dPr>
                        <m:ctrlPr>
                          <a:rPr lang="de-DE" b="1" i="1">
                            <a:solidFill>
                              <a:schemeClr val="accent6"/>
                            </a:solidFill>
                            <a:latin typeface="Cambria Math" panose="02040503050406030204" pitchFamily="18" charset="0"/>
                          </a:rPr>
                        </m:ctrlPr>
                      </m:dPr>
                      <m:e>
                        <m:r>
                          <a:rPr lang="de-DE" b="1" i="0">
                            <a:solidFill>
                              <a:schemeClr val="accent6"/>
                            </a:solidFill>
                            <a:latin typeface="Cambria Math" panose="02040503050406030204" pitchFamily="18" charset="0"/>
                          </a:rPr>
                          <m:t>𝐰</m:t>
                        </m:r>
                      </m:e>
                    </m:d>
                    <m:r>
                      <a:rPr lang="de-DE" b="1" i="0">
                        <a:solidFill>
                          <a:schemeClr val="accent6"/>
                        </a:solidFill>
                        <a:latin typeface="Cambria Math" panose="02040503050406030204" pitchFamily="18" charset="0"/>
                      </a:rPr>
                      <m:t>=</m:t>
                    </m:r>
                    <m:sSup>
                      <m:sSupPr>
                        <m:ctrlPr>
                          <a:rPr lang="de-DE" b="1" i="1">
                            <a:solidFill>
                              <a:schemeClr val="accent6"/>
                            </a:solidFill>
                            <a:latin typeface="Cambria Math" panose="02040503050406030204" pitchFamily="18" charset="0"/>
                          </a:rPr>
                        </m:ctrlPr>
                      </m:sSupPr>
                      <m:e>
                        <m:r>
                          <a:rPr lang="de-DE" b="1" i="0">
                            <a:solidFill>
                              <a:schemeClr val="accent6"/>
                            </a:solidFill>
                            <a:latin typeface="Cambria Math" panose="02040503050406030204" pitchFamily="18" charset="0"/>
                          </a:rPr>
                          <m:t>|</m:t>
                        </m:r>
                        <m:d>
                          <m:dPr>
                            <m:begChr m:val="|"/>
                            <m:endChr m:val="|"/>
                            <m:ctrlPr>
                              <a:rPr lang="de-DE" b="1" i="1">
                                <a:solidFill>
                                  <a:schemeClr val="accent6"/>
                                </a:solidFill>
                                <a:latin typeface="Cambria Math" panose="02040503050406030204" pitchFamily="18" charset="0"/>
                              </a:rPr>
                            </m:ctrlPr>
                          </m:dPr>
                          <m:e>
                            <m:r>
                              <a:rPr lang="de-DE" b="1" i="0">
                                <a:solidFill>
                                  <a:schemeClr val="accent6"/>
                                </a:solidFill>
                                <a:latin typeface="Cambria Math" panose="02040503050406030204" pitchFamily="18" charset="0"/>
                              </a:rPr>
                              <m:t>𝐰</m:t>
                            </m:r>
                          </m:e>
                        </m:d>
                        <m:r>
                          <a:rPr lang="de-DE" b="1" i="0">
                            <a:solidFill>
                              <a:schemeClr val="accent6"/>
                            </a:solidFill>
                            <a:latin typeface="Cambria Math" panose="02040503050406030204" pitchFamily="18" charset="0"/>
                          </a:rPr>
                          <m:t>|</m:t>
                        </m:r>
                      </m:e>
                      <m:sup>
                        <m:r>
                          <a:rPr lang="de-DE" b="1" i="0">
                            <a:solidFill>
                              <a:schemeClr val="accent6"/>
                            </a:solidFill>
                            <a:latin typeface="Cambria Math" panose="02040503050406030204" pitchFamily="18" charset="0"/>
                          </a:rPr>
                          <m:t>𝟐</m:t>
                        </m:r>
                      </m:sup>
                    </m:sSup>
                    <m:r>
                      <a:rPr lang="de-DE" b="1" i="0">
                        <a:solidFill>
                          <a:schemeClr val="accent6"/>
                        </a:solidFill>
                        <a:latin typeface="Cambria Math" panose="02040503050406030204" pitchFamily="18" charset="0"/>
                      </a:rPr>
                      <m:t>=</m:t>
                    </m:r>
                    <m:nary>
                      <m:naryPr>
                        <m:chr m:val="∑"/>
                        <m:supHide m:val="on"/>
                        <m:ctrlPr>
                          <a:rPr lang="de-DE" b="1" i="1">
                            <a:solidFill>
                              <a:schemeClr val="accent6"/>
                            </a:solidFill>
                            <a:latin typeface="Cambria Math" panose="02040503050406030204" pitchFamily="18" charset="0"/>
                          </a:rPr>
                        </m:ctrlPr>
                      </m:naryPr>
                      <m:sub>
                        <m:r>
                          <a:rPr lang="de-DE" b="1" i="0">
                            <a:solidFill>
                              <a:schemeClr val="accent6"/>
                            </a:solidFill>
                            <a:latin typeface="Cambria Math" panose="02040503050406030204" pitchFamily="18" charset="0"/>
                          </a:rPr>
                          <m:t>𝐢</m:t>
                        </m:r>
                      </m:sub>
                      <m:sup/>
                      <m:e>
                        <m:sSubSup>
                          <m:sSubSupPr>
                            <m:ctrlPr>
                              <a:rPr lang="de-DE" b="1" i="1">
                                <a:solidFill>
                                  <a:schemeClr val="accent6"/>
                                </a:solidFill>
                                <a:latin typeface="Cambria Math" panose="02040503050406030204" pitchFamily="18" charset="0"/>
                              </a:rPr>
                            </m:ctrlPr>
                          </m:sSubSupPr>
                          <m:e>
                            <m:r>
                              <a:rPr lang="de-DE" b="1" i="0">
                                <a:solidFill>
                                  <a:schemeClr val="accent6"/>
                                </a:solidFill>
                                <a:latin typeface="Cambria Math" panose="02040503050406030204" pitchFamily="18" charset="0"/>
                              </a:rPr>
                              <m:t>𝐰</m:t>
                            </m:r>
                          </m:e>
                          <m:sub>
                            <m:r>
                              <a:rPr lang="de-DE" b="1" i="0">
                                <a:solidFill>
                                  <a:schemeClr val="accent6"/>
                                </a:solidFill>
                                <a:latin typeface="Cambria Math" panose="02040503050406030204" pitchFamily="18" charset="0"/>
                              </a:rPr>
                              <m:t>𝐢</m:t>
                            </m:r>
                          </m:sub>
                          <m:sup>
                            <m:r>
                              <a:rPr lang="de-DE" b="1" i="0">
                                <a:solidFill>
                                  <a:schemeClr val="accent6"/>
                                </a:solidFill>
                                <a:latin typeface="Cambria Math" panose="02040503050406030204" pitchFamily="18" charset="0"/>
                              </a:rPr>
                              <m:t>𝟐</m:t>
                            </m:r>
                          </m:sup>
                        </m:sSubSup>
                      </m:e>
                    </m:nary>
                  </m:oMath>
                </a14:m>
                <a:endParaRPr lang="en-US" sz="2200" dirty="0"/>
              </a:p>
              <a:p>
                <a:pPr>
                  <a:buFont typeface="Arial" panose="020B0604020202020204" pitchFamily="34" charset="0"/>
                  <a:buChar char="•"/>
                </a:pPr>
                <a:r>
                  <a:rPr lang="de-DE" dirty="0"/>
                  <a:t>L1 regularization: </a:t>
                </a:r>
                <a14:m>
                  <m:oMath xmlns:m="http://schemas.openxmlformats.org/officeDocument/2006/math">
                    <m:r>
                      <a:rPr lang="de-DE" sz="2200" b="1" i="0" smtClean="0">
                        <a:solidFill>
                          <a:schemeClr val="accent6"/>
                        </a:solidFill>
                        <a:latin typeface="Cambria Math" panose="02040503050406030204" pitchFamily="18" charset="0"/>
                      </a:rPr>
                      <m:t>𝐑</m:t>
                    </m:r>
                    <m:d>
                      <m:dPr>
                        <m:ctrlPr>
                          <a:rPr lang="de-DE" sz="2200" b="1" i="1">
                            <a:solidFill>
                              <a:schemeClr val="accent6"/>
                            </a:solidFill>
                            <a:latin typeface="Cambria Math" panose="02040503050406030204" pitchFamily="18" charset="0"/>
                          </a:rPr>
                        </m:ctrlPr>
                      </m:dPr>
                      <m:e>
                        <m:r>
                          <a:rPr lang="de-DE" sz="2200" b="1" i="0">
                            <a:solidFill>
                              <a:schemeClr val="accent6"/>
                            </a:solidFill>
                            <a:latin typeface="Cambria Math" panose="02040503050406030204" pitchFamily="18" charset="0"/>
                          </a:rPr>
                          <m:t>𝐰</m:t>
                        </m:r>
                      </m:e>
                    </m:d>
                    <m:r>
                      <a:rPr lang="de-DE" sz="2200" b="1" i="0">
                        <a:solidFill>
                          <a:schemeClr val="accent6"/>
                        </a:solidFill>
                        <a:latin typeface="Cambria Math" panose="02040503050406030204" pitchFamily="18" charset="0"/>
                      </a:rPr>
                      <m:t>=</m:t>
                    </m:r>
                    <m:d>
                      <m:dPr>
                        <m:begChr m:val="|"/>
                        <m:endChr m:val="|"/>
                        <m:ctrlPr>
                          <a:rPr lang="de-DE" sz="2200" b="1" i="1">
                            <a:solidFill>
                              <a:schemeClr val="accent6"/>
                            </a:solidFill>
                            <a:latin typeface="Cambria Math" panose="02040503050406030204" pitchFamily="18" charset="0"/>
                          </a:rPr>
                        </m:ctrlPr>
                      </m:dPr>
                      <m:e>
                        <m:r>
                          <a:rPr lang="de-DE" sz="2200" b="1" i="0">
                            <a:solidFill>
                              <a:schemeClr val="accent6"/>
                            </a:solidFill>
                            <a:latin typeface="Cambria Math" panose="02040503050406030204" pitchFamily="18" charset="0"/>
                          </a:rPr>
                          <m:t>𝐰</m:t>
                        </m:r>
                      </m:e>
                    </m:d>
                    <m:r>
                      <a:rPr lang="de-DE" sz="2200" b="1" i="0">
                        <a:solidFill>
                          <a:schemeClr val="accent6"/>
                        </a:solidFill>
                        <a:latin typeface="Cambria Math" panose="02040503050406030204" pitchFamily="18" charset="0"/>
                      </a:rPr>
                      <m:t>=</m:t>
                    </m:r>
                    <m:nary>
                      <m:naryPr>
                        <m:chr m:val="∑"/>
                        <m:supHide m:val="on"/>
                        <m:ctrlPr>
                          <a:rPr lang="de-DE" sz="2200" b="1" i="1">
                            <a:solidFill>
                              <a:schemeClr val="accent6"/>
                            </a:solidFill>
                            <a:latin typeface="Cambria Math" panose="02040503050406030204" pitchFamily="18" charset="0"/>
                          </a:rPr>
                        </m:ctrlPr>
                      </m:naryPr>
                      <m:sub>
                        <m:r>
                          <a:rPr lang="de-DE" sz="2200" b="1" i="0">
                            <a:solidFill>
                              <a:schemeClr val="accent6"/>
                            </a:solidFill>
                            <a:latin typeface="Cambria Math" panose="02040503050406030204" pitchFamily="18" charset="0"/>
                          </a:rPr>
                          <m:t>𝐢</m:t>
                        </m:r>
                      </m:sub>
                      <m:sup/>
                      <m:e>
                        <m:r>
                          <a:rPr lang="de-DE" sz="2200" b="1" i="0">
                            <a:solidFill>
                              <a:schemeClr val="accent6"/>
                            </a:solidFill>
                            <a:latin typeface="Cambria Math" panose="02040503050406030204" pitchFamily="18" charset="0"/>
                          </a:rPr>
                          <m:t>|</m:t>
                        </m:r>
                        <m:sSub>
                          <m:sSubPr>
                            <m:ctrlPr>
                              <a:rPr lang="de-DE" sz="2200" b="1" i="1">
                                <a:solidFill>
                                  <a:schemeClr val="accent6"/>
                                </a:solidFill>
                                <a:latin typeface="Cambria Math" panose="02040503050406030204" pitchFamily="18" charset="0"/>
                              </a:rPr>
                            </m:ctrlPr>
                          </m:sSubPr>
                          <m:e>
                            <m:r>
                              <a:rPr lang="de-DE" sz="2200" b="1" i="0">
                                <a:solidFill>
                                  <a:schemeClr val="accent6"/>
                                </a:solidFill>
                                <a:latin typeface="Cambria Math" panose="02040503050406030204" pitchFamily="18" charset="0"/>
                              </a:rPr>
                              <m:t>𝐰</m:t>
                            </m:r>
                          </m:e>
                          <m:sub>
                            <m:r>
                              <a:rPr lang="de-DE" sz="2200" b="1" i="0">
                                <a:solidFill>
                                  <a:schemeClr val="accent6"/>
                                </a:solidFill>
                                <a:latin typeface="Cambria Math" panose="02040503050406030204" pitchFamily="18" charset="0"/>
                              </a:rPr>
                              <m:t>𝐢</m:t>
                            </m:r>
                          </m:sub>
                        </m:sSub>
                        <m:r>
                          <a:rPr lang="de-DE" sz="2200" b="1" i="0">
                            <a:solidFill>
                              <a:schemeClr val="accent6"/>
                            </a:solidFill>
                            <a:latin typeface="Cambria Math" panose="02040503050406030204" pitchFamily="18" charset="0"/>
                          </a:rPr>
                          <m:t>|</m:t>
                        </m:r>
                      </m:e>
                    </m:nary>
                  </m:oMath>
                </a14:m>
                <a:endParaRPr lang="en-US" b="1" dirty="0">
                  <a:latin typeface="Cambria" panose="02040503050406030204" pitchFamily="18" charset="0"/>
                </a:endParaRPr>
              </a:p>
              <a:p>
                <a:pPr>
                  <a:buFont typeface="Arial" panose="020B0604020202020204" pitchFamily="34" charset="0"/>
                  <a:buChar char="•"/>
                </a:pPr>
                <a:endParaRPr lang="en-US" dirty="0"/>
              </a:p>
              <a:p>
                <a:pPr>
                  <a:buFont typeface="Arial" panose="020B0604020202020204" pitchFamily="34" charset="0"/>
                  <a:buChar char="•"/>
                </a:pPr>
                <a:r>
                  <a:rPr lang="en-US" dirty="0"/>
                  <a:t>If we want to minimize the whole thing, we need to minimize the error and the regularization function </a:t>
                </a:r>
                <a:r>
                  <a:rPr lang="en-US" dirty="0">
                    <a:sym typeface="Wingdings" pitchFamily="2" charset="2"/>
                  </a:rPr>
                  <a:t> keep the weights small</a:t>
                </a:r>
                <a:endParaRPr lang="en-US" dirty="0"/>
              </a:p>
              <a:p>
                <a:endParaRPr lang="en-US" dirty="0"/>
              </a:p>
              <a:p>
                <a:endParaRPr lang="en-US" dirty="0"/>
              </a:p>
              <a:p>
                <a:endParaRPr lang="en-US" dirty="0">
                  <a:sym typeface="Wingdings" pitchFamily="2" charset="2"/>
                </a:endParaRPr>
              </a:p>
              <a:p>
                <a:endParaRPr lang="en-US" dirty="0">
                  <a:sym typeface="Wingdings" pitchFamily="2" charset="2"/>
                </a:endParaRPr>
              </a:p>
            </p:txBody>
          </p:sp>
        </mc:Choice>
        <mc:Fallback xmlns="">
          <p:sp>
            <p:nvSpPr>
              <p:cNvPr id="3" name="Inhaltsplatzhalter 2">
                <a:extLst>
                  <a:ext uri="{FF2B5EF4-FFF2-40B4-BE49-F238E27FC236}">
                    <a16:creationId xmlns:a16="http://schemas.microsoft.com/office/drawing/2014/main" id="{97996203-B1C8-7448-A4D6-8DBB8C25207A}"/>
                  </a:ext>
                </a:extLst>
              </p:cNvPr>
              <p:cNvSpPr>
                <a:spLocks noGrp="1" noRot="1" noChangeAspect="1" noMove="1" noResize="1" noEditPoints="1" noAdjustHandles="1" noChangeArrowheads="1" noChangeShapeType="1" noTextEdit="1"/>
              </p:cNvSpPr>
              <p:nvPr>
                <p:ph idx="1"/>
              </p:nvPr>
            </p:nvSpPr>
            <p:spPr>
              <a:blipFill>
                <a:blip r:embed="rId3"/>
                <a:stretch>
                  <a:fillRect l="-734" t="-1370" b="-163699"/>
                </a:stretch>
              </a:blipFill>
            </p:spPr>
            <p:txBody>
              <a:bodyPr/>
              <a:lstStyle/>
              <a:p>
                <a:r>
                  <a:rPr lang="en-US">
                    <a:noFill/>
                  </a:rPr>
                  <a:t> </a:t>
                </a:r>
              </a:p>
            </p:txBody>
          </p:sp>
        </mc:Fallback>
      </mc:AlternateContent>
    </p:spTree>
    <p:extLst>
      <p:ext uri="{BB962C8B-B14F-4D97-AF65-F5344CB8AC3E}">
        <p14:creationId xmlns:p14="http://schemas.microsoft.com/office/powerpoint/2010/main" val="828979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
          <p:cNvSpPr txBox="1">
            <a:spLocks/>
          </p:cNvSpPr>
          <p:nvPr/>
        </p:nvSpPr>
        <p:spPr bwMode="auto">
          <a:xfrm>
            <a:off x="539552" y="2685900"/>
            <a:ext cx="8028384" cy="4172100"/>
          </a:xfrm>
          <a:prstGeom prst="rect">
            <a:avLst/>
          </a:prstGeom>
          <a:noFill/>
          <a:ln w="9525">
            <a:noFill/>
            <a:miter lim="800000"/>
            <a:headEnd/>
            <a:tailEnd/>
          </a:ln>
        </p:spPr>
        <p:txBody>
          <a:bodyPr spcFirstLastPara="1" vert="horz" wrap="square" lIns="91425" tIns="91425" rIns="91425" bIns="91425" numCol="1" anchor="t" anchorCtr="0" compatLnSpc="1">
            <a:prstTxWarp prst="textNoShape">
              <a:avLst/>
            </a:prstTxWarp>
            <a:noAutofit/>
          </a:bodyPr>
          <a:lstStyle/>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r>
              <a:rPr lang="en-US" sz="8000" b="1" kern="0" dirty="0">
                <a:solidFill>
                  <a:schemeClr val="accent6"/>
                </a:solidFill>
                <a:latin typeface="Caveat" pitchFamily="2" charset="0"/>
              </a:rPr>
              <a:t>Dropout</a:t>
            </a: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lang="en-US" kern="0" dirty="0">
              <a:latin typeface="+mn-lt"/>
            </a:endParaRPr>
          </a:p>
          <a:p>
            <a:pPr marL="0" marR="0" lvl="0" indent="0" algn="ctr" defTabSz="914400" rtl="0" eaLnBrk="1" fontAlgn="base" latinLnBrk="0" hangingPunct="1">
              <a:lnSpc>
                <a:spcPct val="100000"/>
              </a:lnSpc>
              <a:spcBef>
                <a:spcPts val="360"/>
              </a:spcBef>
              <a:spcAft>
                <a:spcPts val="0"/>
              </a:spcAft>
              <a:buClr>
                <a:schemeClr val="accent6"/>
              </a:buClr>
              <a:buSzTx/>
              <a:buFont typeface="Arial" pitchFamily="34" charset="0"/>
              <a:buNone/>
              <a:tabLst/>
              <a:defRPr/>
            </a:pPr>
            <a:endParaRPr kumimoji="0" lang="en-US" b="1" i="0" u="none" strike="noStrike" kern="0" cap="none" spc="0" normalizeH="0" baseline="0" noProof="0" dirty="0">
              <a:ln>
                <a:noFill/>
              </a:ln>
              <a:solidFill>
                <a:schemeClr val="accent6"/>
              </a:solidFill>
              <a:effectLst/>
              <a:uLnTx/>
              <a:uFillTx/>
              <a:latin typeface="+mn-lt"/>
            </a:endParaRPr>
          </a:p>
        </p:txBody>
      </p:sp>
      <p:sp>
        <p:nvSpPr>
          <p:cNvPr id="6" name="Titel 1">
            <a:extLst>
              <a:ext uri="{FF2B5EF4-FFF2-40B4-BE49-F238E27FC236}">
                <a16:creationId xmlns:a16="http://schemas.microsoft.com/office/drawing/2014/main" id="{225E720D-D711-EA49-9FD6-7ED5D9A1016E}"/>
              </a:ext>
            </a:extLst>
          </p:cNvPr>
          <p:cNvSpPr>
            <a:spLocks noGrp="1"/>
          </p:cNvSpPr>
          <p:nvPr>
            <p:ph type="title"/>
          </p:nvPr>
        </p:nvSpPr>
        <p:spPr/>
        <p:txBody>
          <a:bodyPr/>
          <a:lstStyle/>
          <a:p>
            <a:r>
              <a:rPr lang="en-US" noProof="0" dirty="0"/>
              <a:t> </a:t>
            </a:r>
          </a:p>
        </p:txBody>
      </p:sp>
    </p:spTree>
    <p:extLst>
      <p:ext uri="{BB962C8B-B14F-4D97-AF65-F5344CB8AC3E}">
        <p14:creationId xmlns:p14="http://schemas.microsoft.com/office/powerpoint/2010/main" val="2884991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76CD-9F01-3C4D-B102-96519D81DB09}"/>
              </a:ext>
            </a:extLst>
          </p:cNvPr>
          <p:cNvSpPr>
            <a:spLocks noGrp="1"/>
          </p:cNvSpPr>
          <p:nvPr>
            <p:ph type="title"/>
          </p:nvPr>
        </p:nvSpPr>
        <p:spPr/>
        <p:txBody>
          <a:bodyPr/>
          <a:lstStyle/>
          <a:p>
            <a:r>
              <a:rPr lang="en-US" dirty="0"/>
              <a:t>Dropout</a:t>
            </a:r>
          </a:p>
        </p:txBody>
      </p:sp>
      <p:pic>
        <p:nvPicPr>
          <p:cNvPr id="4" name="Picture 3">
            <a:extLst>
              <a:ext uri="{FF2B5EF4-FFF2-40B4-BE49-F238E27FC236}">
                <a16:creationId xmlns:a16="http://schemas.microsoft.com/office/drawing/2014/main" id="{F6AB3AEB-995E-7D42-9F39-45D59CD7A26B}"/>
              </a:ext>
            </a:extLst>
          </p:cNvPr>
          <p:cNvPicPr>
            <a:picLocks noChangeAspect="1"/>
          </p:cNvPicPr>
          <p:nvPr/>
        </p:nvPicPr>
        <p:blipFill>
          <a:blip r:embed="rId2"/>
          <a:stretch>
            <a:fillRect/>
          </a:stretch>
        </p:blipFill>
        <p:spPr>
          <a:xfrm>
            <a:off x="1257300" y="1778000"/>
            <a:ext cx="6629400" cy="3302000"/>
          </a:xfrm>
          <a:prstGeom prst="rect">
            <a:avLst/>
          </a:prstGeom>
        </p:spPr>
      </p:pic>
    </p:spTree>
    <p:extLst>
      <p:ext uri="{BB962C8B-B14F-4D97-AF65-F5344CB8AC3E}">
        <p14:creationId xmlns:p14="http://schemas.microsoft.com/office/powerpoint/2010/main" val="343254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DL Example: Object Recognition</a:t>
            </a:r>
          </a:p>
        </p:txBody>
      </p:sp>
      <p:sp>
        <p:nvSpPr>
          <p:cNvPr id="3" name="Inhaltsplatzhalter 2"/>
          <p:cNvSpPr>
            <a:spLocks noGrp="1"/>
          </p:cNvSpPr>
          <p:nvPr>
            <p:ph idx="1"/>
          </p:nvPr>
        </p:nvSpPr>
        <p:spPr>
          <a:prstGeom prst="rect">
            <a:avLst/>
          </a:prstGeom>
        </p:spPr>
        <p:txBody>
          <a:bodyPr/>
          <a:lstStyle/>
          <a:p>
            <a:pPr>
              <a:buFont typeface="Arial" panose="020B0604020202020204" pitchFamily="34" charset="0"/>
              <a:buChar char="•"/>
            </a:pPr>
            <a:r>
              <a:rPr lang="sv-SE" dirty="0"/>
              <a:t>Alex </a:t>
            </a:r>
            <a:r>
              <a:rPr lang="sv-SE" dirty="0" err="1"/>
              <a:t>Krizhevsky</a:t>
            </a:r>
            <a:r>
              <a:rPr lang="sv-SE" dirty="0"/>
              <a:t>, Ilya </a:t>
            </a:r>
            <a:r>
              <a:rPr lang="sv-SE" dirty="0" err="1"/>
              <a:t>Sutskever</a:t>
            </a:r>
            <a:r>
              <a:rPr lang="sv-SE" dirty="0"/>
              <a:t> and Geoffrey E. </a:t>
            </a:r>
            <a:r>
              <a:rPr lang="sv-SE" dirty="0" err="1"/>
              <a:t>Hinton</a:t>
            </a:r>
            <a:r>
              <a:rPr lang="sv-SE" dirty="0"/>
              <a:t> (2012): </a:t>
            </a:r>
            <a:r>
              <a:rPr lang="en-US" dirty="0"/>
              <a:t> </a:t>
            </a:r>
            <a:r>
              <a:rPr lang="en-US" i="1" dirty="0" err="1"/>
              <a:t>ImageNetClassification</a:t>
            </a:r>
            <a:r>
              <a:rPr lang="en-US" i="1" dirty="0"/>
              <a:t> With Deep Convolutional Neural Networks</a:t>
            </a:r>
            <a:endParaRPr lang="en-US" dirty="0"/>
          </a:p>
          <a:p>
            <a:pPr marL="0" indent="0">
              <a:buNone/>
            </a:pPr>
            <a:r>
              <a:rPr lang="en-US" dirty="0"/>
              <a:t>  </a:t>
            </a:r>
          </a:p>
          <a:p>
            <a:pPr marL="0" indent="0">
              <a:buNone/>
            </a:pPr>
            <a:r>
              <a:rPr lang="en-US" dirty="0"/>
              <a:t>	Figure 4:</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9752" y="2422468"/>
            <a:ext cx="4896544" cy="4034476"/>
          </a:xfrm>
          <a:prstGeom prst="rect">
            <a:avLst/>
          </a:prstGeom>
        </p:spPr>
      </p:pic>
    </p:spTree>
    <p:extLst>
      <p:ext uri="{BB962C8B-B14F-4D97-AF65-F5344CB8AC3E}">
        <p14:creationId xmlns:p14="http://schemas.microsoft.com/office/powerpoint/2010/main" val="235944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DL Example: Image Description </a:t>
            </a:r>
          </a:p>
        </p:txBody>
      </p:sp>
      <p:pic>
        <p:nvPicPr>
          <p:cNvPr id="6" name="Content Placeholder 5"/>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475656" y="2420888"/>
            <a:ext cx="6009261" cy="3883276"/>
          </a:xfrm>
          <a:prstGeom prst="rect">
            <a:avLst/>
          </a:prstGeom>
        </p:spPr>
      </p:pic>
      <p:sp>
        <p:nvSpPr>
          <p:cNvPr id="5" name="Inhaltsplatzhalter 2"/>
          <p:cNvSpPr txBox="1">
            <a:spLocks/>
          </p:cNvSpPr>
          <p:nvPr/>
        </p:nvSpPr>
        <p:spPr bwMode="auto">
          <a:xfrm>
            <a:off x="483372" y="1556792"/>
            <a:ext cx="8640763" cy="4789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9388" indent="-179388" algn="l" rtl="0" eaLnBrk="0" fontAlgn="base" hangingPunct="0">
              <a:spcBef>
                <a:spcPct val="20000"/>
              </a:spcBef>
              <a:spcAft>
                <a:spcPct val="0"/>
              </a:spcAft>
              <a:buFont typeface="Wingdings" pitchFamily="2" charset="2"/>
              <a:buChar char="§"/>
              <a:defRPr sz="2200">
                <a:solidFill>
                  <a:schemeClr val="tx1"/>
                </a:solidFill>
                <a:latin typeface="Calibri" panose="020F0502020204030204" pitchFamily="34" charset="0"/>
                <a:ea typeface="+mn-ea"/>
                <a:cs typeface="Calibri" panose="020F0502020204030204" pitchFamily="34" charset="0"/>
              </a:defRPr>
            </a:lvl1pPr>
            <a:lvl2pPr marL="349250" indent="-168275" algn="l" rtl="0" eaLnBrk="0" fontAlgn="base" hangingPunct="0">
              <a:spcBef>
                <a:spcPct val="20000"/>
              </a:spcBef>
              <a:spcAft>
                <a:spcPct val="0"/>
              </a:spcAft>
              <a:buFont typeface="Wingdings" pitchFamily="2" charset="2"/>
              <a:buChar char="§"/>
              <a:defRPr sz="1800">
                <a:solidFill>
                  <a:schemeClr val="tx1"/>
                </a:solidFill>
                <a:latin typeface="Calibri" panose="020F0502020204030204" pitchFamily="34" charset="0"/>
                <a:cs typeface="Calibri" panose="020F0502020204030204" pitchFamily="34" charset="0"/>
              </a:defRPr>
            </a:lvl2pPr>
            <a:lvl3pPr marL="538163" indent="-187325" algn="l" rtl="0" eaLnBrk="0" fontAlgn="base" hangingPunct="0">
              <a:spcBef>
                <a:spcPct val="20000"/>
              </a:spcBef>
              <a:spcAft>
                <a:spcPct val="0"/>
              </a:spcAft>
              <a:buFont typeface="Wingdings" pitchFamily="2" charset="2"/>
              <a:buChar char="§"/>
              <a:defRPr sz="2000">
                <a:solidFill>
                  <a:schemeClr val="tx1"/>
                </a:solidFill>
                <a:latin typeface="Calibri" panose="020F0502020204030204" pitchFamily="34" charset="0"/>
                <a:cs typeface="Calibri" panose="020F0502020204030204" pitchFamily="34" charset="0"/>
              </a:defRPr>
            </a:lvl3pPr>
            <a:lvl4pPr marL="717550" indent="-173038" algn="l" rtl="0" eaLnBrk="0" fontAlgn="base" hangingPunct="0">
              <a:spcBef>
                <a:spcPct val="20000"/>
              </a:spcBef>
              <a:spcAft>
                <a:spcPct val="0"/>
              </a:spcAft>
              <a:buFont typeface="Wingdings" pitchFamily="2" charset="2"/>
              <a:buChar char="§"/>
              <a:defRPr sz="1800">
                <a:solidFill>
                  <a:schemeClr val="tx1"/>
                </a:solidFill>
                <a:latin typeface="Calibri" panose="020F0502020204030204" pitchFamily="34" charset="0"/>
                <a:cs typeface="Calibri" panose="020F0502020204030204" pitchFamily="34" charset="0"/>
              </a:defRPr>
            </a:lvl4pPr>
            <a:lvl5pPr marL="908050" indent="-188913" algn="l" rtl="0" eaLnBrk="0" fontAlgn="base" hangingPunct="0">
              <a:spcBef>
                <a:spcPct val="20000"/>
              </a:spcBef>
              <a:spcAft>
                <a:spcPct val="0"/>
              </a:spcAft>
              <a:buFont typeface="Wingdings" pitchFamily="2" charset="2"/>
              <a:buChar char="§"/>
              <a:defRPr sz="1800">
                <a:solidFill>
                  <a:schemeClr val="tx1"/>
                </a:solidFill>
                <a:latin typeface="Calibri" panose="020F0502020204030204" pitchFamily="34" charset="0"/>
                <a:cs typeface="Calibri" panose="020F0502020204030204" pitchFamily="34" charset="0"/>
              </a:defRPr>
            </a:lvl5pPr>
            <a:lvl6pPr marL="1365250" indent="-188913" algn="l" rtl="0" fontAlgn="base">
              <a:spcBef>
                <a:spcPct val="20000"/>
              </a:spcBef>
              <a:spcAft>
                <a:spcPct val="0"/>
              </a:spcAft>
              <a:buFont typeface="Wingdings" pitchFamily="2" charset="2"/>
              <a:buChar char="§"/>
              <a:defRPr sz="1600">
                <a:solidFill>
                  <a:schemeClr val="tx1"/>
                </a:solidFill>
                <a:latin typeface="+mn-lt"/>
              </a:defRPr>
            </a:lvl6pPr>
            <a:lvl7pPr marL="1822450" indent="-188913" algn="l" rtl="0" fontAlgn="base">
              <a:spcBef>
                <a:spcPct val="20000"/>
              </a:spcBef>
              <a:spcAft>
                <a:spcPct val="0"/>
              </a:spcAft>
              <a:buFont typeface="Wingdings" pitchFamily="2" charset="2"/>
              <a:buChar char="§"/>
              <a:defRPr sz="1600">
                <a:solidFill>
                  <a:schemeClr val="tx1"/>
                </a:solidFill>
                <a:latin typeface="+mn-lt"/>
              </a:defRPr>
            </a:lvl7pPr>
            <a:lvl8pPr marL="2279650" indent="-188913" algn="l" rtl="0" fontAlgn="base">
              <a:spcBef>
                <a:spcPct val="20000"/>
              </a:spcBef>
              <a:spcAft>
                <a:spcPct val="0"/>
              </a:spcAft>
              <a:buFont typeface="Wingdings" pitchFamily="2" charset="2"/>
              <a:buChar char="§"/>
              <a:defRPr sz="1600">
                <a:solidFill>
                  <a:schemeClr val="tx1"/>
                </a:solidFill>
                <a:latin typeface="+mn-lt"/>
              </a:defRPr>
            </a:lvl8pPr>
            <a:lvl9pPr marL="2736850" indent="-188913" algn="l" rtl="0" fontAlgn="base">
              <a:spcBef>
                <a:spcPct val="20000"/>
              </a:spcBef>
              <a:spcAft>
                <a:spcPct val="0"/>
              </a:spcAft>
              <a:buFont typeface="Wingdings" pitchFamily="2" charset="2"/>
              <a:buChar char="§"/>
              <a:defRPr sz="1600">
                <a:solidFill>
                  <a:schemeClr val="tx1"/>
                </a:solidFill>
                <a:latin typeface="+mn-lt"/>
              </a:defRPr>
            </a:lvl9pPr>
          </a:lstStyle>
          <a:p>
            <a:pPr marL="0" indent="0">
              <a:buNone/>
            </a:pPr>
            <a:r>
              <a:rPr lang="de-DE" sz="2400" dirty="0" err="1"/>
              <a:t>GoogLeNet</a:t>
            </a:r>
            <a:r>
              <a:rPr lang="de-DE" sz="2400" dirty="0"/>
              <a:t> 2014: </a:t>
            </a:r>
            <a:r>
              <a:rPr lang="de-DE" sz="2400" dirty="0">
                <a:hlinkClick r:id="rId4"/>
              </a:rPr>
              <a:t>http://googleresearch.blogspot.de/2014/09/</a:t>
            </a:r>
            <a:endParaRPr lang="de-DE" sz="2400" dirty="0"/>
          </a:p>
          <a:p>
            <a:pPr marL="0" indent="0">
              <a:buNone/>
            </a:pPr>
            <a:r>
              <a:rPr lang="de-DE" sz="2400" dirty="0"/>
              <a:t>Building deeper understanding of images</a:t>
            </a:r>
          </a:p>
          <a:p>
            <a:pPr marL="0" indent="0">
              <a:buFont typeface="Wingdings" pitchFamily="2" charset="2"/>
              <a:buNone/>
            </a:pPr>
            <a:endParaRPr lang="en-US" sz="2400" kern="0" dirty="0"/>
          </a:p>
          <a:p>
            <a:endParaRPr lang="en-US" sz="2400" kern="0" dirty="0"/>
          </a:p>
          <a:p>
            <a:endParaRPr lang="en-US" sz="2400" kern="0" dirty="0"/>
          </a:p>
        </p:txBody>
      </p:sp>
    </p:spTree>
    <p:extLst>
      <p:ext uri="{BB962C8B-B14F-4D97-AF65-F5344CB8AC3E}">
        <p14:creationId xmlns:p14="http://schemas.microsoft.com/office/powerpoint/2010/main" val="219081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Speech Recognition</a:t>
            </a:r>
          </a:p>
        </p:txBody>
      </p:sp>
      <p:sp>
        <p:nvSpPr>
          <p:cNvPr id="3" name="Inhaltsplatzhalter 2"/>
          <p:cNvSpPr>
            <a:spLocks noGrp="1"/>
          </p:cNvSpPr>
          <p:nvPr>
            <p:ph idx="1"/>
          </p:nvPr>
        </p:nvSpPr>
        <p:spPr>
          <a:prstGeom prst="rect">
            <a:avLst/>
          </a:prstGeom>
        </p:spPr>
        <p:txBody>
          <a:bodyPr/>
          <a:lstStyle/>
          <a:p>
            <a:pPr>
              <a:buFont typeface="Arial" panose="020B0604020202020204" pitchFamily="34" charset="0"/>
              <a:buChar char="•"/>
            </a:pPr>
            <a:r>
              <a:rPr lang="en-US" sz="2400" dirty="0"/>
              <a:t>Xuedong Huang, James Baker, Raj Reddy: </a:t>
            </a:r>
            <a:br>
              <a:rPr lang="en-US" sz="2400" dirty="0"/>
            </a:br>
            <a:r>
              <a:rPr lang="en-US" sz="2400" i="1" dirty="0"/>
              <a:t>A Historical Perspective of Speech Recognition</a:t>
            </a:r>
            <a:br>
              <a:rPr lang="en-US" sz="2400" i="1"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5840" y="2852936"/>
            <a:ext cx="7452320" cy="3332654"/>
          </a:xfrm>
          <a:prstGeom prst="rect">
            <a:avLst/>
          </a:prstGeom>
        </p:spPr>
      </p:pic>
      <p:sp>
        <p:nvSpPr>
          <p:cNvPr id="7" name="Rectangle 4">
            <a:extLst>
              <a:ext uri="{FF2B5EF4-FFF2-40B4-BE49-F238E27FC236}">
                <a16:creationId xmlns:a16="http://schemas.microsoft.com/office/drawing/2014/main" id="{48A43801-35D8-FB40-A9AE-C5FFD471CD45}"/>
              </a:ext>
            </a:extLst>
          </p:cNvPr>
          <p:cNvSpPr/>
          <p:nvPr/>
        </p:nvSpPr>
        <p:spPr>
          <a:xfrm>
            <a:off x="2267744" y="3907195"/>
            <a:ext cx="4896544" cy="1224136"/>
          </a:xfrm>
          <a:prstGeom prst="rect">
            <a:avLst/>
          </a:prstGeom>
          <a:solidFill>
            <a:srgbClr val="C0504D">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514997633"/>
      </p:ext>
    </p:extLst>
  </p:cSld>
  <p:clrMapOvr>
    <a:masterClrMapping/>
  </p:clrMapOvr>
</p:sld>
</file>

<file path=ppt/theme/theme1.xml><?xml version="1.0" encoding="utf-8"?>
<a:theme xmlns:a="http://schemas.openxmlformats.org/drawingml/2006/main" name="Duisburg_Vorlage_LB">
  <a:themeElements>
    <a:clrScheme name="ukp_template_TUD_C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kp_template_TUD_C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kp_template_TUD_C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kp_template_TUD_C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kp_template_TUD_C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kp_template_TUD_C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kp_template_TUD_C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kp_template_TUD_C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kp_template_TUD_C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kp_template_TUD_C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kp_template_TUD_C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kp_template_TUD_C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kp_template_TUD_C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ukp_template_TUD_CD</Template>
  <TotalTime>5942</TotalTime>
  <Words>3079</Words>
  <Application>Microsoft Macintosh PowerPoint</Application>
  <PresentationFormat>On-screen Show (4:3)</PresentationFormat>
  <Paragraphs>620</Paragraphs>
  <Slides>68</Slides>
  <Notes>41</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Arial</vt:lpstr>
      <vt:lpstr>Calibri</vt:lpstr>
      <vt:lpstr>Cambria</vt:lpstr>
      <vt:lpstr>Cambria Math</vt:lpstr>
      <vt:lpstr>Caveat</vt:lpstr>
      <vt:lpstr>Helvetica Neue</vt:lpstr>
      <vt:lpstr>Helvetica Neue Light</vt:lpstr>
      <vt:lpstr>Helvetica Neue Medium</vt:lpstr>
      <vt:lpstr>Tahoma</vt:lpstr>
      <vt:lpstr>Verdana</vt:lpstr>
      <vt:lpstr>Wingdings</vt:lpstr>
      <vt:lpstr>Duisburg_Vorlage_LB</vt:lpstr>
      <vt:lpstr>Lecture Foundations of Artificial Intelligence  Part 11 – Deep Learning (Part 1) </vt:lpstr>
      <vt:lpstr>Reading</vt:lpstr>
      <vt:lpstr>Deep Learning</vt:lpstr>
      <vt:lpstr>Classical vs. Deep Learning </vt:lpstr>
      <vt:lpstr>Classical vs. Deep Learning </vt:lpstr>
      <vt:lpstr>Learned Representations</vt:lpstr>
      <vt:lpstr>DL Example: Object Recognition</vt:lpstr>
      <vt:lpstr>DL Example: Image Description </vt:lpstr>
      <vt:lpstr>Speech Recognition</vt:lpstr>
      <vt:lpstr>What happened in 2010?</vt:lpstr>
      <vt:lpstr>Deep Learning Breakthroughs</vt:lpstr>
      <vt:lpstr>Deep Learning Breakthroughs</vt:lpstr>
      <vt:lpstr>Alpha Zero</vt:lpstr>
      <vt:lpstr>Cool Projects</vt:lpstr>
      <vt:lpstr>Cool Projects</vt:lpstr>
      <vt:lpstr>… but attention</vt:lpstr>
      <vt:lpstr>Why are neural networks so powerful?</vt:lpstr>
      <vt:lpstr>Why is working with neural networks so hard?</vt:lpstr>
      <vt:lpstr> </vt:lpstr>
      <vt:lpstr>History of Deep Learning</vt:lpstr>
      <vt:lpstr>Deep Learning</vt:lpstr>
      <vt:lpstr>Connectionist vs. Symbolic</vt:lpstr>
      <vt:lpstr>Hinton and Salakhutdinov, Science 2006</vt:lpstr>
      <vt:lpstr> </vt:lpstr>
      <vt:lpstr>Biological inspiration: Neurons</vt:lpstr>
      <vt:lpstr>A computational neuron</vt:lpstr>
      <vt:lpstr>A computational neuron</vt:lpstr>
      <vt:lpstr>Formally</vt:lpstr>
      <vt:lpstr>Activation function</vt:lpstr>
      <vt:lpstr>Sigmoid &amp; Tanh</vt:lpstr>
      <vt:lpstr>Rectified linear units (ReLu)</vt:lpstr>
      <vt:lpstr>Many more…</vt:lpstr>
      <vt:lpstr>(Simple) Neural network</vt:lpstr>
      <vt:lpstr>Live demo</vt:lpstr>
      <vt:lpstr>Softmax function</vt:lpstr>
      <vt:lpstr>More complex neural network</vt:lpstr>
      <vt:lpstr>Feed-forward networks</vt:lpstr>
      <vt:lpstr>How do we evaluate the result?</vt:lpstr>
      <vt:lpstr>Common loss function</vt:lpstr>
      <vt:lpstr>How do we improve the loss?</vt:lpstr>
      <vt:lpstr> </vt:lpstr>
      <vt:lpstr>Simplified backpropagation</vt:lpstr>
      <vt:lpstr>How do we minimize the error?</vt:lpstr>
      <vt:lpstr>Propagate</vt:lpstr>
      <vt:lpstr>How do we increase y?</vt:lpstr>
      <vt:lpstr>How do we update w?</vt:lpstr>
      <vt:lpstr>Splitting the error</vt:lpstr>
      <vt:lpstr>Several outputs</vt:lpstr>
      <vt:lpstr>Several outputs</vt:lpstr>
      <vt:lpstr>Hidden layers</vt:lpstr>
      <vt:lpstr>Going multi-dimensional</vt:lpstr>
      <vt:lpstr>Gradient descent</vt:lpstr>
      <vt:lpstr>More than one training instance</vt:lpstr>
      <vt:lpstr>Stochastic gradient descent</vt:lpstr>
      <vt:lpstr>Learning rate</vt:lpstr>
      <vt:lpstr>Learning rate optimizations</vt:lpstr>
      <vt:lpstr>Learning rate optimizations</vt:lpstr>
      <vt:lpstr>How do we initialize the weights? </vt:lpstr>
      <vt:lpstr>How do we initialize the weights? </vt:lpstr>
      <vt:lpstr>Backpropagation</vt:lpstr>
      <vt:lpstr> </vt:lpstr>
      <vt:lpstr>Why regularization?</vt:lpstr>
      <vt:lpstr>Why regularization?</vt:lpstr>
      <vt:lpstr>Why regularization?</vt:lpstr>
      <vt:lpstr>Regularization</vt:lpstr>
      <vt:lpstr>How can we apply regularization?</vt:lpstr>
      <vt:lpstr> </vt:lpstr>
      <vt:lpstr>Dropout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zesch</dc:creator>
  <cp:keywords/>
  <dc:description/>
  <cp:lastModifiedBy>Torsten Zesch</cp:lastModifiedBy>
  <cp:revision>1900</cp:revision>
  <cp:lastPrinted>2019-05-23T07:50:11Z</cp:lastPrinted>
  <dcterms:created xsi:type="dcterms:W3CDTF">1601-01-01T00:00:00Z</dcterms:created>
  <dcterms:modified xsi:type="dcterms:W3CDTF">2021-04-28T06:47:15Z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